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6" r:id="rId5"/>
    <p:sldId id="260" r:id="rId6"/>
    <p:sldId id="261" r:id="rId7"/>
    <p:sldId id="275" r:id="rId8"/>
    <p:sldId id="276" r:id="rId9"/>
    <p:sldId id="270" r:id="rId10"/>
    <p:sldId id="262" r:id="rId11"/>
    <p:sldId id="263" r:id="rId12"/>
    <p:sldId id="265" r:id="rId13"/>
    <p:sldId id="277" r:id="rId14"/>
    <p:sldId id="266" r:id="rId15"/>
    <p:sldId id="267" r:id="rId16"/>
    <p:sldId id="268" r:id="rId17"/>
    <p:sldId id="269" r:id="rId18"/>
    <p:sldId id="278" r:id="rId19"/>
    <p:sldId id="279" r:id="rId20"/>
    <p:sldId id="271" r:id="rId21"/>
    <p:sldId id="272" r:id="rId22"/>
    <p:sldId id="273" r:id="rId23"/>
    <p:sldId id="27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Gordon" initials="SG"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C5D8"/>
    <a:srgbClr val="52C5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1" d="100"/>
          <a:sy n="61" d="100"/>
        </p:scale>
        <p:origin x="-1648" y="-11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CB5C06-B316-479E-B5E9-0EC73965CAFF}" type="datetimeFigureOut">
              <a:rPr lang="en-US" smtClean="0"/>
              <a:t>10/12/18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D42F81-D12B-49AA-BA0C-4B33A85F98EF}" type="slidenum">
              <a:rPr lang="en-US" smtClean="0"/>
              <a:t>‹#›</a:t>
            </a:fld>
            <a:endParaRPr lang="en-US"/>
          </a:p>
        </p:txBody>
      </p:sp>
    </p:spTree>
    <p:extLst>
      <p:ext uri="{BB962C8B-B14F-4D97-AF65-F5344CB8AC3E}">
        <p14:creationId xmlns:p14="http://schemas.microsoft.com/office/powerpoint/2010/main" val="676676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2AD4CC-86B9-4A1F-AAF4-8DBE8F70DE6D}" type="slidenum">
              <a:rPr lang="en-US" altLang="en-US" smtClean="0">
                <a:latin typeface="Arial" panose="020B0604020202020204" pitchFamily="34" charset="0"/>
              </a:rPr>
              <a:pPr fontAlgn="base">
                <a:spcBef>
                  <a:spcPct val="0"/>
                </a:spcBef>
                <a:spcAft>
                  <a:spcPct val="0"/>
                </a:spcAft>
              </a:pPr>
              <a:t>2</a:t>
            </a:fld>
            <a:endParaRPr lang="en-US" altLang="en-US" smtClean="0">
              <a:latin typeface="Arial" panose="020B0604020202020204" pitchFamily="34" charset="0"/>
            </a:endParaRPr>
          </a:p>
        </p:txBody>
      </p:sp>
    </p:spTree>
    <p:extLst>
      <p:ext uri="{BB962C8B-B14F-4D97-AF65-F5344CB8AC3E}">
        <p14:creationId xmlns:p14="http://schemas.microsoft.com/office/powerpoint/2010/main" val="4048427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6C5F605-6AFB-4FFC-9287-04DDD4EF059A}" type="slidenum">
              <a:rPr lang="en-US" altLang="en-US" smtClean="0">
                <a:latin typeface="Arial" panose="020B0604020202020204" pitchFamily="34" charset="0"/>
              </a:rPr>
              <a:pPr fontAlgn="base">
                <a:spcBef>
                  <a:spcPct val="0"/>
                </a:spcBef>
                <a:spcAft>
                  <a:spcPct val="0"/>
                </a:spcAft>
              </a:pPr>
              <a:t>3</a:t>
            </a:fld>
            <a:endParaRPr lang="en-US" altLang="en-US" smtClean="0">
              <a:latin typeface="Arial" panose="020B0604020202020204" pitchFamily="34" charset="0"/>
            </a:endParaRPr>
          </a:p>
        </p:txBody>
      </p:sp>
      <p:sp>
        <p:nvSpPr>
          <p:cNvPr id="9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310884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1359F24-3E32-427D-A002-459FCF2E466A}" type="slidenum">
              <a:rPr lang="en-US" altLang="en-US" smtClean="0">
                <a:latin typeface="Arial" panose="020B0604020202020204" pitchFamily="34" charset="0"/>
              </a:rPr>
              <a:pPr fontAlgn="base">
                <a:spcBef>
                  <a:spcPct val="0"/>
                </a:spcBef>
                <a:spcAft>
                  <a:spcPct val="0"/>
                </a:spcAft>
              </a:pPr>
              <a:t>8</a:t>
            </a:fld>
            <a:endParaRPr lang="en-US" altLang="en-US" smtClean="0">
              <a:latin typeface="Arial" panose="020B0604020202020204" pitchFamily="34" charset="0"/>
            </a:endParaRPr>
          </a:p>
        </p:txBody>
      </p:sp>
      <p:sp>
        <p:nvSpPr>
          <p:cNvPr id="122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3452531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44220AB-378E-4ABF-B542-95A02FB89758}" type="slidenum">
              <a:rPr lang="en-US" altLang="en-US" smtClean="0">
                <a:latin typeface="Arial" panose="020B0604020202020204" pitchFamily="34" charset="0"/>
              </a:rPr>
              <a:pPr fontAlgn="base">
                <a:spcBef>
                  <a:spcPct val="0"/>
                </a:spcBef>
                <a:spcAft>
                  <a:spcPct val="0"/>
                </a:spcAft>
              </a:pPr>
              <a:t>9</a:t>
            </a:fld>
            <a:endParaRPr lang="en-US" altLang="en-US" smtClean="0">
              <a:latin typeface="Arial" panose="020B0604020202020204" pitchFamily="34" charset="0"/>
            </a:endParaRPr>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249508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44220AB-378E-4ABF-B542-95A02FB89758}" type="slidenum">
              <a:rPr lang="en-US" altLang="en-US" smtClean="0">
                <a:latin typeface="Arial" panose="020B0604020202020204" pitchFamily="34" charset="0"/>
              </a:rPr>
              <a:pPr fontAlgn="base">
                <a:spcBef>
                  <a:spcPct val="0"/>
                </a:spcBef>
                <a:spcAft>
                  <a:spcPct val="0"/>
                </a:spcAft>
              </a:pPr>
              <a:t>10</a:t>
            </a:fld>
            <a:endParaRPr lang="en-US" altLang="en-US" smtClean="0">
              <a:latin typeface="Arial" panose="020B0604020202020204" pitchFamily="34" charset="0"/>
            </a:endParaRPr>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3149456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BEA94AD-5A10-4914-ACEA-EC0988252014}" type="slidenum">
              <a:rPr lang="en-US" altLang="en-US" smtClean="0">
                <a:latin typeface="Arial" panose="020B0604020202020204" pitchFamily="34" charset="0"/>
              </a:rPr>
              <a:pPr fontAlgn="base">
                <a:spcBef>
                  <a:spcPct val="0"/>
                </a:spcBef>
                <a:spcAft>
                  <a:spcPct val="0"/>
                </a:spcAft>
              </a:pPr>
              <a:t>11</a:t>
            </a:fld>
            <a:endParaRPr lang="en-US" altLang="en-US" smtClean="0">
              <a:latin typeface="Arial" panose="020B0604020202020204" pitchFamily="34" charset="0"/>
            </a:endParaRPr>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3690396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945345F-FA26-4D21-BE75-4A534DE9864B}" type="slidenum">
              <a:rPr lang="en-US" altLang="en-US" smtClean="0">
                <a:latin typeface="Arial" panose="020B0604020202020204" pitchFamily="34" charset="0"/>
              </a:rPr>
              <a:pPr fontAlgn="base">
                <a:spcBef>
                  <a:spcPct val="0"/>
                </a:spcBef>
                <a:spcAft>
                  <a:spcPct val="0"/>
                </a:spcAft>
              </a:pPr>
              <a:t>12</a:t>
            </a:fld>
            <a:endParaRPr lang="en-US" altLang="en-US" smtClean="0">
              <a:latin typeface="Arial" panose="020B0604020202020204" pitchFamily="34" charset="0"/>
            </a:endParaRPr>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49757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C362D8-92F2-4BD0-9158-7FCD295A7141}" type="slidenum">
              <a:rPr lang="en-US" altLang="en-US" smtClean="0">
                <a:latin typeface="Arial" panose="020B0604020202020204" pitchFamily="34" charset="0"/>
              </a:rPr>
              <a:pPr fontAlgn="base">
                <a:spcBef>
                  <a:spcPct val="0"/>
                </a:spcBef>
                <a:spcAft>
                  <a:spcPct val="0"/>
                </a:spcAft>
              </a:pPr>
              <a:t>13</a:t>
            </a:fld>
            <a:endParaRPr lang="en-US" altLang="en-US" smtClean="0">
              <a:latin typeface="Arial" panose="020B0604020202020204" pitchFamily="34" charset="0"/>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anose="020B0604020202020204" pitchFamily="34" charset="0"/>
            </a:endParaRPr>
          </a:p>
        </p:txBody>
      </p:sp>
    </p:spTree>
    <p:extLst>
      <p:ext uri="{BB962C8B-B14F-4D97-AF65-F5344CB8AC3E}">
        <p14:creationId xmlns:p14="http://schemas.microsoft.com/office/powerpoint/2010/main" val="704887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20F2AD-6D3D-8345-BEB4-2E366F66C587}"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2839840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20F2AD-6D3D-8345-BEB4-2E366F66C587}"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1576921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20F2AD-6D3D-8345-BEB4-2E366F66C587}"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1934637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20F2AD-6D3D-8345-BEB4-2E366F66C587}"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545957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20F2AD-6D3D-8345-BEB4-2E366F66C587}"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1498239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20F2AD-6D3D-8345-BEB4-2E366F66C587}"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201873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20F2AD-6D3D-8345-BEB4-2E366F66C587}" type="datetimeFigureOut">
              <a:rPr lang="en-US" smtClean="0"/>
              <a:t>10/12/18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4158803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20F2AD-6D3D-8345-BEB4-2E366F66C587}" type="datetimeFigureOut">
              <a:rPr lang="en-US" smtClean="0"/>
              <a:t>10/12/18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3019391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20F2AD-6D3D-8345-BEB4-2E366F66C587}" type="datetimeFigureOut">
              <a:rPr lang="en-US" smtClean="0"/>
              <a:t>10/12/18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1673461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20F2AD-6D3D-8345-BEB4-2E366F66C587}"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397155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20F2AD-6D3D-8345-BEB4-2E366F66C587}"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82583E-19BE-1144-9E87-FDEB25F69557}" type="slidenum">
              <a:rPr lang="en-US" smtClean="0"/>
              <a:t>‹#›</a:t>
            </a:fld>
            <a:endParaRPr lang="en-US"/>
          </a:p>
        </p:txBody>
      </p:sp>
    </p:spTree>
    <p:extLst>
      <p:ext uri="{BB962C8B-B14F-4D97-AF65-F5344CB8AC3E}">
        <p14:creationId xmlns:p14="http://schemas.microsoft.com/office/powerpoint/2010/main" val="5949490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0F2AD-6D3D-8345-BEB4-2E366F66C587}" type="datetimeFigureOut">
              <a:rPr lang="en-US" smtClean="0"/>
              <a:t>10/12/18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82583E-19BE-1144-9E87-FDEB25F69557}" type="slidenum">
              <a:rPr lang="en-US" smtClean="0"/>
              <a:t>‹#›</a:t>
            </a:fld>
            <a:endParaRPr lang="en-US"/>
          </a:p>
        </p:txBody>
      </p:sp>
    </p:spTree>
    <p:extLst>
      <p:ext uri="{BB962C8B-B14F-4D97-AF65-F5344CB8AC3E}">
        <p14:creationId xmlns:p14="http://schemas.microsoft.com/office/powerpoint/2010/main" val="3796663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ed-iq.com/a116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67422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609600" y="2046082"/>
            <a:ext cx="5470689" cy="4496120"/>
          </a:xfrm>
        </p:spPr>
        <p:txBody>
          <a:bodyPr rtlCol="0">
            <a:normAutofit/>
          </a:bodyPr>
          <a:lstStyle/>
          <a:p>
            <a:pPr marL="112713" indent="-112713">
              <a:buNone/>
            </a:pPr>
            <a:r>
              <a:rPr lang="en-US" sz="2000" b="1" dirty="0">
                <a:latin typeface="Helvetica"/>
                <a:cs typeface="Helvetica"/>
              </a:rPr>
              <a:t>Debra-Lynn Day-Salvatore, MD, PhD, FAAP, FACMG</a:t>
            </a:r>
          </a:p>
          <a:p>
            <a:pPr marL="0" indent="0">
              <a:buNone/>
            </a:pPr>
            <a:r>
              <a:rPr lang="en-US" sz="2000" dirty="0">
                <a:latin typeface="Helvetica"/>
                <a:cs typeface="Helvetica"/>
              </a:rPr>
              <a:t>St. Petersburgh University Hospital</a:t>
            </a:r>
          </a:p>
          <a:p>
            <a:pPr marL="0" indent="0">
              <a:buNone/>
            </a:pPr>
            <a:r>
              <a:rPr lang="en-US" sz="2000" dirty="0">
                <a:latin typeface="Helvetica"/>
                <a:cs typeface="Helvetica"/>
              </a:rPr>
              <a:t>New Brunswick, NJ</a:t>
            </a:r>
          </a:p>
          <a:p>
            <a:pPr marL="0" indent="0">
              <a:buNone/>
            </a:pPr>
            <a:r>
              <a:rPr lang="en-US" sz="2000" dirty="0">
                <a:latin typeface="Helvetica"/>
                <a:cs typeface="Helvetica"/>
              </a:rPr>
              <a:t> </a:t>
            </a:r>
          </a:p>
          <a:p>
            <a:pPr marL="0" indent="0">
              <a:buNone/>
            </a:pPr>
            <a:r>
              <a:rPr lang="en-US" sz="2000" b="1" dirty="0" err="1">
                <a:latin typeface="Helvetica"/>
                <a:cs typeface="Helvetica"/>
              </a:rPr>
              <a:t>Ozlem</a:t>
            </a:r>
            <a:r>
              <a:rPr lang="en-US" sz="2000" b="1" dirty="0">
                <a:latin typeface="Helvetica"/>
                <a:cs typeface="Helvetica"/>
              </a:rPr>
              <a:t> </a:t>
            </a:r>
            <a:r>
              <a:rPr lang="en-US" sz="2000" b="1" dirty="0" err="1">
                <a:latin typeface="Helvetica"/>
                <a:cs typeface="Helvetica"/>
              </a:rPr>
              <a:t>Goker-Alpan</a:t>
            </a:r>
            <a:r>
              <a:rPr lang="en-US" sz="2000" b="1" dirty="0">
                <a:latin typeface="Helvetica"/>
                <a:cs typeface="Helvetica"/>
              </a:rPr>
              <a:t>, MD</a:t>
            </a:r>
          </a:p>
          <a:p>
            <a:pPr marL="0" indent="0">
              <a:buNone/>
            </a:pPr>
            <a:r>
              <a:rPr lang="en-US" sz="2000" dirty="0">
                <a:latin typeface="Helvetica"/>
                <a:cs typeface="Helvetica"/>
              </a:rPr>
              <a:t>Lysosomal Treatment Unit</a:t>
            </a:r>
          </a:p>
          <a:p>
            <a:pPr marL="0" indent="0">
              <a:buNone/>
            </a:pPr>
            <a:r>
              <a:rPr lang="en-US" sz="2000" dirty="0">
                <a:latin typeface="Helvetica"/>
                <a:cs typeface="Helvetica"/>
              </a:rPr>
              <a:t>Fairfax, VA</a:t>
            </a:r>
          </a:p>
          <a:p>
            <a:pPr marL="0" indent="0">
              <a:buNone/>
            </a:pPr>
            <a:r>
              <a:rPr lang="en-US" sz="2000" dirty="0">
                <a:latin typeface="Helvetica"/>
                <a:cs typeface="Helvetica"/>
              </a:rPr>
              <a:t> </a:t>
            </a:r>
          </a:p>
          <a:p>
            <a:pPr marL="0" indent="0" algn="ctr">
              <a:buNone/>
              <a:defRPr/>
            </a:pPr>
            <a:endParaRPr lang="en-US" altLang="en-US" sz="2000" b="1" dirty="0" smtClean="0">
              <a:solidFill>
                <a:schemeClr val="folHlink"/>
              </a:solidFill>
            </a:endParaRPr>
          </a:p>
        </p:txBody>
      </p:sp>
      <p:sp>
        <p:nvSpPr>
          <p:cNvPr id="14339" name="Rectangle 4"/>
          <p:cNvSpPr>
            <a:spLocks noChangeArrowheads="1"/>
          </p:cNvSpPr>
          <p:nvPr/>
        </p:nvSpPr>
        <p:spPr bwMode="auto">
          <a:xfrm>
            <a:off x="543612" y="1190920"/>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eaLnBrk="1" hangingPunct="1">
              <a:lnSpc>
                <a:spcPct val="80000"/>
              </a:lnSpc>
              <a:spcBef>
                <a:spcPct val="20000"/>
              </a:spcBef>
              <a:buFontTx/>
              <a:buNone/>
            </a:pPr>
            <a:r>
              <a:rPr lang="en-US" altLang="en-US" sz="3600" b="1" dirty="0" smtClean="0">
                <a:solidFill>
                  <a:srgbClr val="52C5D8"/>
                </a:solidFill>
                <a:latin typeface="Helvetica"/>
                <a:cs typeface="Helvetica"/>
              </a:rPr>
              <a:t>FACULTY</a:t>
            </a:r>
            <a:endParaRPr lang="en-US" altLang="en-US" sz="3600" b="1" dirty="0">
              <a:solidFill>
                <a:srgbClr val="52C5D8"/>
              </a:solidFill>
              <a:latin typeface="Helvetica"/>
              <a:cs typeface="Helvetica"/>
            </a:endParaRPr>
          </a:p>
        </p:txBody>
      </p:sp>
      <p:sp>
        <p:nvSpPr>
          <p:cNvPr id="4" name="Rectangle 3"/>
          <p:cNvSpPr txBox="1">
            <a:spLocks noChangeArrowheads="1"/>
          </p:cNvSpPr>
          <p:nvPr/>
        </p:nvSpPr>
        <p:spPr>
          <a:xfrm>
            <a:off x="6030012" y="2076399"/>
            <a:ext cx="5470689" cy="449612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latin typeface="Helvetica"/>
                <a:cs typeface="Helvetica"/>
              </a:rPr>
              <a:t>Paige Kaplan, </a:t>
            </a:r>
            <a:r>
              <a:rPr lang="en-US" sz="2000" b="1" dirty="0" err="1">
                <a:latin typeface="Helvetica"/>
                <a:cs typeface="Helvetica"/>
              </a:rPr>
              <a:t>MBBCh</a:t>
            </a:r>
            <a:r>
              <a:rPr lang="en-US" sz="2000" b="1" dirty="0">
                <a:latin typeface="Helvetica"/>
                <a:cs typeface="Helvetica"/>
              </a:rPr>
              <a:t> </a:t>
            </a:r>
          </a:p>
          <a:p>
            <a:pPr marL="0" indent="0">
              <a:buNone/>
            </a:pPr>
            <a:r>
              <a:rPr lang="en-US" sz="2000" dirty="0">
                <a:latin typeface="Helvetica"/>
                <a:cs typeface="Helvetica"/>
              </a:rPr>
              <a:t>Professor Emerita of Pediatrics</a:t>
            </a:r>
          </a:p>
          <a:p>
            <a:pPr marL="112713" indent="-112713">
              <a:buNone/>
            </a:pPr>
            <a:r>
              <a:rPr lang="en-US" sz="2000" dirty="0">
                <a:latin typeface="Helvetica"/>
                <a:cs typeface="Helvetica"/>
              </a:rPr>
              <a:t>Perelman School of Medicine, University of Pennsylvania</a:t>
            </a:r>
          </a:p>
          <a:p>
            <a:pPr marL="0" indent="0">
              <a:buNone/>
            </a:pPr>
            <a:r>
              <a:rPr lang="en-US" sz="2000" dirty="0">
                <a:latin typeface="Helvetica"/>
                <a:cs typeface="Helvetica"/>
              </a:rPr>
              <a:t>Children’s Hospital of Philadelphia</a:t>
            </a:r>
          </a:p>
          <a:p>
            <a:pPr marL="0" indent="0">
              <a:buNone/>
            </a:pPr>
            <a:r>
              <a:rPr lang="en-US" sz="2000" dirty="0">
                <a:latin typeface="Helvetica"/>
                <a:cs typeface="Helvetica"/>
              </a:rPr>
              <a:t>Philadelphia, PA </a:t>
            </a:r>
          </a:p>
          <a:p>
            <a:pPr marL="0" indent="0">
              <a:buNone/>
            </a:pPr>
            <a:r>
              <a:rPr lang="en-US" sz="2000" dirty="0">
                <a:latin typeface="Helvetica"/>
                <a:cs typeface="Helvetica"/>
              </a:rPr>
              <a:t> </a:t>
            </a:r>
          </a:p>
          <a:p>
            <a:pPr marL="0" indent="0">
              <a:buNone/>
            </a:pPr>
            <a:r>
              <a:rPr lang="en-US" sz="2000" b="1" dirty="0">
                <a:latin typeface="Helvetica"/>
                <a:cs typeface="Helvetica"/>
              </a:rPr>
              <a:t>Ellen Sidransky, MD</a:t>
            </a:r>
          </a:p>
          <a:p>
            <a:pPr marL="0" indent="0">
              <a:buNone/>
            </a:pPr>
            <a:r>
              <a:rPr lang="en-US" sz="2000" dirty="0">
                <a:latin typeface="Helvetica"/>
                <a:cs typeface="Helvetica"/>
              </a:rPr>
              <a:t>Chief, Section on Molecular </a:t>
            </a:r>
            <a:r>
              <a:rPr lang="en-US" sz="2000" dirty="0" err="1">
                <a:latin typeface="Helvetica"/>
                <a:cs typeface="Helvetica"/>
              </a:rPr>
              <a:t>Neurogenetics</a:t>
            </a:r>
            <a:endParaRPr lang="en-US" sz="2000" dirty="0">
              <a:latin typeface="Helvetica"/>
              <a:cs typeface="Helvetica"/>
            </a:endParaRPr>
          </a:p>
          <a:p>
            <a:pPr marL="0" indent="0">
              <a:buNone/>
            </a:pPr>
            <a:r>
              <a:rPr lang="en-US" sz="2000" dirty="0">
                <a:latin typeface="Helvetica"/>
                <a:cs typeface="Helvetica"/>
              </a:rPr>
              <a:t>Medical Genetics Branch</a:t>
            </a:r>
          </a:p>
          <a:p>
            <a:pPr marL="0" indent="0">
              <a:buNone/>
            </a:pPr>
            <a:r>
              <a:rPr lang="en-US" sz="2000" dirty="0">
                <a:latin typeface="Helvetica"/>
                <a:cs typeface="Helvetica"/>
              </a:rPr>
              <a:t>National Human Genome Research Institute, NIH</a:t>
            </a:r>
          </a:p>
          <a:p>
            <a:pPr marL="0" indent="0">
              <a:buNone/>
            </a:pPr>
            <a:r>
              <a:rPr lang="en-US" sz="2000" dirty="0">
                <a:latin typeface="Helvetica"/>
                <a:cs typeface="Helvetica"/>
              </a:rPr>
              <a:t>Bethesda, MD</a:t>
            </a:r>
          </a:p>
          <a:p>
            <a:pPr algn="ctr">
              <a:buFontTx/>
              <a:buNone/>
              <a:defRPr/>
            </a:pPr>
            <a:endParaRPr lang="en-US" altLang="en-US" sz="2000" b="1" dirty="0" smtClean="0">
              <a:solidFill>
                <a:schemeClr val="folHlink"/>
              </a:solidFill>
            </a:endParaRPr>
          </a:p>
        </p:txBody>
      </p:sp>
    </p:spTree>
    <p:extLst>
      <p:ext uri="{BB962C8B-B14F-4D97-AF65-F5344CB8AC3E}">
        <p14:creationId xmlns:p14="http://schemas.microsoft.com/office/powerpoint/2010/main" val="216410302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609600" y="2073244"/>
            <a:ext cx="5498969" cy="4403756"/>
          </a:xfrm>
        </p:spPr>
        <p:txBody>
          <a:bodyPr rtlCol="0">
            <a:normAutofit/>
          </a:bodyPr>
          <a:lstStyle/>
          <a:p>
            <a:pPr marL="0" indent="0">
              <a:buNone/>
            </a:pPr>
            <a:r>
              <a:rPr lang="en-US" sz="2000" b="1" dirty="0">
                <a:latin typeface="Helvetica"/>
                <a:cs typeface="Helvetica"/>
              </a:rPr>
              <a:t>John D. </a:t>
            </a:r>
            <a:r>
              <a:rPr lang="en-US" sz="2000" b="1" dirty="0" err="1">
                <a:latin typeface="Helvetica"/>
                <a:cs typeface="Helvetica"/>
              </a:rPr>
              <a:t>Loike</a:t>
            </a:r>
            <a:r>
              <a:rPr lang="en-US" sz="2000" b="1" dirty="0">
                <a:latin typeface="Helvetica"/>
                <a:cs typeface="Helvetica"/>
              </a:rPr>
              <a:t>, PhD </a:t>
            </a:r>
          </a:p>
          <a:p>
            <a:pPr marL="0" indent="0">
              <a:buNone/>
            </a:pPr>
            <a:r>
              <a:rPr lang="en-US" sz="2000" dirty="0" smtClean="0">
                <a:latin typeface="Helvetica"/>
                <a:cs typeface="Helvetica"/>
              </a:rPr>
              <a:t>Professor of Biology, </a:t>
            </a:r>
            <a:r>
              <a:rPr lang="en-US" sz="2000" dirty="0" err="1" smtClean="0">
                <a:latin typeface="Helvetica"/>
                <a:cs typeface="Helvetica"/>
              </a:rPr>
              <a:t>Touro</a:t>
            </a:r>
            <a:r>
              <a:rPr lang="en-US" sz="2000" dirty="0" smtClean="0">
                <a:latin typeface="Helvetica"/>
                <a:cs typeface="Helvetica"/>
              </a:rPr>
              <a:t> College and University System;</a:t>
            </a:r>
            <a:br>
              <a:rPr lang="en-US" sz="2000" dirty="0" smtClean="0">
                <a:latin typeface="Helvetica"/>
                <a:cs typeface="Helvetica"/>
              </a:rPr>
            </a:br>
            <a:r>
              <a:rPr lang="en-US" sz="2000" dirty="0" smtClean="0">
                <a:latin typeface="Helvetica"/>
                <a:cs typeface="Helvetica"/>
              </a:rPr>
              <a:t>Adjunct Professor, Columbia University College of Physicians and Surgeons and Columbia College</a:t>
            </a:r>
            <a:br>
              <a:rPr lang="en-US" sz="2000" dirty="0" smtClean="0">
                <a:latin typeface="Helvetica"/>
                <a:cs typeface="Helvetica"/>
              </a:rPr>
            </a:br>
            <a:r>
              <a:rPr lang="en-US" sz="2000" i="1" smtClean="0">
                <a:latin typeface="Helvetica"/>
                <a:cs typeface="Helvetica"/>
              </a:rPr>
              <a:t>Keynote Speaker</a:t>
            </a:r>
            <a:endParaRPr lang="en-US" sz="2000" dirty="0">
              <a:latin typeface="Helvetica"/>
              <a:cs typeface="Helvetica"/>
            </a:endParaRPr>
          </a:p>
          <a:p>
            <a:pPr marL="0" indent="0">
              <a:buNone/>
            </a:pPr>
            <a:r>
              <a:rPr lang="en-US" sz="2000" dirty="0">
                <a:latin typeface="Helvetica"/>
                <a:cs typeface="Helvetica"/>
              </a:rPr>
              <a:t> </a:t>
            </a:r>
          </a:p>
          <a:p>
            <a:pPr marL="0" indent="0">
              <a:buNone/>
            </a:pPr>
            <a:r>
              <a:rPr lang="en-US" sz="2000" b="1" dirty="0">
                <a:latin typeface="Helvetica"/>
                <a:cs typeface="Helvetica"/>
              </a:rPr>
              <a:t>Saul </a:t>
            </a:r>
            <a:r>
              <a:rPr lang="en-US" sz="2000" b="1" dirty="0" err="1">
                <a:latin typeface="Helvetica"/>
                <a:cs typeface="Helvetica"/>
              </a:rPr>
              <a:t>Yanovich</a:t>
            </a:r>
            <a:r>
              <a:rPr lang="en-US" sz="2000" b="1" dirty="0">
                <a:latin typeface="Helvetica"/>
                <a:cs typeface="Helvetica"/>
              </a:rPr>
              <a:t>, MD</a:t>
            </a:r>
          </a:p>
          <a:p>
            <a:pPr marL="0" indent="0">
              <a:buNone/>
            </a:pPr>
            <a:r>
              <a:rPr lang="en-US" sz="2000" dirty="0">
                <a:latin typeface="Helvetica"/>
                <a:cs typeface="Helvetica"/>
              </a:rPr>
              <a:t>Medical Liaison</a:t>
            </a:r>
          </a:p>
          <a:p>
            <a:pPr marL="0" indent="0">
              <a:buNone/>
            </a:pPr>
            <a:r>
              <a:rPr lang="en-US" sz="2000" dirty="0">
                <a:latin typeface="Helvetica"/>
                <a:cs typeface="Helvetica"/>
              </a:rPr>
              <a:t>National </a:t>
            </a:r>
            <a:r>
              <a:rPr lang="en-US" sz="2000" dirty="0" err="1">
                <a:latin typeface="Helvetica"/>
                <a:cs typeface="Helvetica"/>
              </a:rPr>
              <a:t>Gaucher</a:t>
            </a:r>
            <a:r>
              <a:rPr lang="en-US" sz="2000" dirty="0">
                <a:latin typeface="Helvetica"/>
                <a:cs typeface="Helvetica"/>
              </a:rPr>
              <a:t> Foundation</a:t>
            </a:r>
          </a:p>
          <a:p>
            <a:pPr marL="0" indent="0">
              <a:buNone/>
            </a:pPr>
            <a:r>
              <a:rPr lang="en-US" sz="2000" dirty="0">
                <a:latin typeface="Helvetica"/>
                <a:cs typeface="Helvetica"/>
              </a:rPr>
              <a:t>Rockville, MD</a:t>
            </a:r>
          </a:p>
          <a:p>
            <a:pPr marL="0" indent="0" eaLnBrk="1" fontAlgn="auto" hangingPunct="1">
              <a:spcAft>
                <a:spcPts val="0"/>
              </a:spcAft>
              <a:buFontTx/>
              <a:buNone/>
              <a:defRPr/>
            </a:pPr>
            <a:endParaRPr lang="en-US" sz="2000" dirty="0">
              <a:solidFill>
                <a:srgbClr val="99CC00"/>
              </a:solidFill>
              <a:latin typeface="Calibri Light" panose="020F0302020204030204" pitchFamily="34" charset="0"/>
            </a:endParaRPr>
          </a:p>
          <a:p>
            <a:pPr marL="0" indent="0" eaLnBrk="1" fontAlgn="auto" hangingPunct="1">
              <a:spcAft>
                <a:spcPts val="0"/>
              </a:spcAft>
              <a:buFontTx/>
              <a:buNone/>
              <a:defRPr/>
            </a:pPr>
            <a:endParaRPr lang="en-US" sz="2000" dirty="0"/>
          </a:p>
          <a:p>
            <a:pPr indent="3175" eaLnBrk="1" fontAlgn="auto" hangingPunct="1">
              <a:spcAft>
                <a:spcPts val="0"/>
              </a:spcAft>
              <a:buFontTx/>
              <a:buNone/>
              <a:defRPr/>
            </a:pPr>
            <a:endParaRPr lang="en-US" sz="2000" b="1" dirty="0">
              <a:solidFill>
                <a:schemeClr val="folHlink"/>
              </a:solidFill>
            </a:endParaRPr>
          </a:p>
          <a:p>
            <a:pPr eaLnBrk="1" fontAlgn="auto" hangingPunct="1">
              <a:spcAft>
                <a:spcPts val="0"/>
              </a:spcAft>
              <a:buFontTx/>
              <a:buNone/>
              <a:defRPr/>
            </a:pPr>
            <a:endParaRPr lang="en-US" sz="2000" b="1" dirty="0">
              <a:solidFill>
                <a:schemeClr val="folHlink"/>
              </a:solidFill>
            </a:endParaRPr>
          </a:p>
          <a:p>
            <a:pPr algn="ctr" eaLnBrk="1" fontAlgn="auto" hangingPunct="1">
              <a:spcAft>
                <a:spcPts val="0"/>
              </a:spcAft>
              <a:buFontTx/>
              <a:buNone/>
              <a:defRPr/>
            </a:pPr>
            <a:endParaRPr lang="en-US" sz="2000" b="1" dirty="0">
              <a:solidFill>
                <a:schemeClr val="folHlink"/>
              </a:solidFill>
            </a:endParaRPr>
          </a:p>
          <a:p>
            <a:pPr algn="ctr" eaLnBrk="1" fontAlgn="auto" hangingPunct="1">
              <a:lnSpc>
                <a:spcPct val="80000"/>
              </a:lnSpc>
              <a:spcAft>
                <a:spcPts val="0"/>
              </a:spcAft>
              <a:buFontTx/>
              <a:buNone/>
              <a:defRPr/>
            </a:pPr>
            <a:endParaRPr lang="en-US" sz="2000" dirty="0">
              <a:solidFill>
                <a:schemeClr val="folHlink"/>
              </a:solidFill>
            </a:endParaRPr>
          </a:p>
        </p:txBody>
      </p:sp>
      <p:sp>
        <p:nvSpPr>
          <p:cNvPr id="16387" name="Rectangle 4"/>
          <p:cNvSpPr>
            <a:spLocks noChangeArrowheads="1"/>
          </p:cNvSpPr>
          <p:nvPr/>
        </p:nvSpPr>
        <p:spPr bwMode="auto">
          <a:xfrm>
            <a:off x="609600" y="1209773"/>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eaLnBrk="1" hangingPunct="1">
              <a:lnSpc>
                <a:spcPct val="80000"/>
              </a:lnSpc>
              <a:spcBef>
                <a:spcPct val="20000"/>
              </a:spcBef>
              <a:buFontTx/>
              <a:buNone/>
            </a:pPr>
            <a:r>
              <a:rPr lang="en-US" altLang="en-US" sz="3600" b="1" cap="all" dirty="0">
                <a:solidFill>
                  <a:srgbClr val="52C5D8"/>
                </a:solidFill>
                <a:latin typeface="Helvetica"/>
                <a:cs typeface="Helvetica"/>
              </a:rPr>
              <a:t>Activity Planners</a:t>
            </a:r>
          </a:p>
        </p:txBody>
      </p:sp>
      <p:sp>
        <p:nvSpPr>
          <p:cNvPr id="4" name="Rectangle 3"/>
          <p:cNvSpPr txBox="1">
            <a:spLocks noChangeArrowheads="1"/>
          </p:cNvSpPr>
          <p:nvPr/>
        </p:nvSpPr>
        <p:spPr>
          <a:xfrm>
            <a:off x="6083431" y="2073244"/>
            <a:ext cx="5498969" cy="440375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200" b="1" dirty="0">
                <a:latin typeface="Helvetica"/>
                <a:cs typeface="Helvetica"/>
              </a:rPr>
              <a:t>Amy M. Blum</a:t>
            </a:r>
          </a:p>
          <a:p>
            <a:pPr marL="0" indent="0">
              <a:buNone/>
            </a:pPr>
            <a:r>
              <a:rPr lang="en-US" sz="2200" dirty="0">
                <a:latin typeface="Helvetica"/>
                <a:cs typeface="Helvetica"/>
              </a:rPr>
              <a:t>Chief Operating Officer</a:t>
            </a:r>
          </a:p>
          <a:p>
            <a:pPr marL="0" indent="0">
              <a:buNone/>
            </a:pPr>
            <a:r>
              <a:rPr lang="en-US" sz="2200" dirty="0">
                <a:latin typeface="Helvetica"/>
                <a:cs typeface="Helvetica"/>
              </a:rPr>
              <a:t>National Gauche Foundation</a:t>
            </a:r>
          </a:p>
          <a:p>
            <a:pPr marL="0" indent="0">
              <a:buNone/>
            </a:pPr>
            <a:r>
              <a:rPr lang="en-US" sz="2200" dirty="0">
                <a:latin typeface="Helvetica"/>
                <a:cs typeface="Helvetica"/>
              </a:rPr>
              <a:t>Rockville, MD</a:t>
            </a:r>
          </a:p>
          <a:p>
            <a:pPr marL="0" indent="0">
              <a:buNone/>
              <a:defRPr/>
            </a:pPr>
            <a:endParaRPr lang="en-US" sz="2200" dirty="0" smtClean="0">
              <a:solidFill>
                <a:srgbClr val="99CC00"/>
              </a:solidFill>
              <a:latin typeface="Helvetica"/>
              <a:cs typeface="Helvetica"/>
            </a:endParaRPr>
          </a:p>
          <a:p>
            <a:pPr marL="0" indent="0">
              <a:buNone/>
            </a:pPr>
            <a:r>
              <a:rPr lang="en-US" sz="2200" b="1" dirty="0">
                <a:latin typeface="Helvetica"/>
                <a:cs typeface="Helvetica"/>
              </a:rPr>
              <a:t>Samantha Gordon</a:t>
            </a:r>
          </a:p>
          <a:p>
            <a:pPr marL="0" indent="0">
              <a:buNone/>
            </a:pPr>
            <a:r>
              <a:rPr lang="en-US" sz="2200" dirty="0">
                <a:latin typeface="Helvetica"/>
                <a:cs typeface="Helvetica"/>
              </a:rPr>
              <a:t>CME Specialist</a:t>
            </a:r>
          </a:p>
          <a:p>
            <a:pPr marL="0" indent="0">
              <a:buNone/>
            </a:pPr>
            <a:r>
              <a:rPr lang="en-US" sz="2200" dirty="0">
                <a:latin typeface="Helvetica"/>
                <a:cs typeface="Helvetica"/>
              </a:rPr>
              <a:t>Med-IQ</a:t>
            </a:r>
          </a:p>
          <a:p>
            <a:pPr marL="0" indent="0">
              <a:buNone/>
            </a:pPr>
            <a:r>
              <a:rPr lang="en-US" sz="2200" dirty="0">
                <a:latin typeface="Helvetica"/>
                <a:cs typeface="Helvetica"/>
              </a:rPr>
              <a:t>Baltimore, MD</a:t>
            </a:r>
          </a:p>
          <a:p>
            <a:pPr marL="0" indent="0">
              <a:buNone/>
            </a:pPr>
            <a:r>
              <a:rPr lang="en-US" sz="2200" dirty="0">
                <a:latin typeface="Helvetica"/>
                <a:cs typeface="Helvetica"/>
              </a:rPr>
              <a:t> </a:t>
            </a:r>
          </a:p>
          <a:p>
            <a:pPr marL="0" indent="0">
              <a:buNone/>
            </a:pPr>
            <a:r>
              <a:rPr lang="en-US" sz="2200" b="1" dirty="0">
                <a:latin typeface="Helvetica"/>
                <a:cs typeface="Helvetica"/>
              </a:rPr>
              <a:t>Kathryn Schaefer, MSN, RN, CPHRM</a:t>
            </a:r>
          </a:p>
          <a:p>
            <a:pPr marL="0" indent="0">
              <a:buNone/>
            </a:pPr>
            <a:r>
              <a:rPr lang="en-US" sz="2200" dirty="0">
                <a:latin typeface="Helvetica"/>
                <a:cs typeface="Helvetica"/>
              </a:rPr>
              <a:t>Senior Manager, Accreditation and Compliance</a:t>
            </a:r>
          </a:p>
          <a:p>
            <a:pPr marL="0" indent="0">
              <a:buNone/>
            </a:pPr>
            <a:r>
              <a:rPr lang="en-US" sz="2200" dirty="0">
                <a:latin typeface="Helvetica"/>
                <a:cs typeface="Helvetica"/>
              </a:rPr>
              <a:t>Med-IQ</a:t>
            </a:r>
          </a:p>
          <a:p>
            <a:pPr marL="0" indent="0">
              <a:buNone/>
            </a:pPr>
            <a:r>
              <a:rPr lang="en-US" sz="2200" dirty="0">
                <a:latin typeface="Helvetica"/>
                <a:cs typeface="Helvetica"/>
              </a:rPr>
              <a:t>East Lansing, MI</a:t>
            </a:r>
          </a:p>
          <a:p>
            <a:pPr marL="0" indent="0">
              <a:buFontTx/>
              <a:buNone/>
              <a:defRPr/>
            </a:pPr>
            <a:endParaRPr lang="en-US" sz="2000" dirty="0" smtClean="0">
              <a:solidFill>
                <a:srgbClr val="99CC00"/>
              </a:solidFill>
              <a:latin typeface="Calibri Light" panose="020F0302020204030204" pitchFamily="34" charset="0"/>
            </a:endParaRPr>
          </a:p>
          <a:p>
            <a:pPr marL="0" indent="0">
              <a:buFontTx/>
              <a:buNone/>
              <a:defRPr/>
            </a:pPr>
            <a:endParaRPr lang="en-US" sz="2000" dirty="0" smtClean="0"/>
          </a:p>
          <a:p>
            <a:pPr indent="3175">
              <a:buFontTx/>
              <a:buNone/>
              <a:defRPr/>
            </a:pPr>
            <a:endParaRPr lang="en-US" sz="2000" b="1" dirty="0" smtClean="0">
              <a:solidFill>
                <a:schemeClr val="folHlink"/>
              </a:solidFill>
            </a:endParaRPr>
          </a:p>
          <a:p>
            <a:pPr>
              <a:buFontTx/>
              <a:buNone/>
              <a:defRPr/>
            </a:pPr>
            <a:endParaRPr lang="en-US" sz="2000" b="1" dirty="0" smtClean="0">
              <a:solidFill>
                <a:schemeClr val="folHlink"/>
              </a:solidFill>
            </a:endParaRPr>
          </a:p>
          <a:p>
            <a:pPr algn="ctr">
              <a:buFontTx/>
              <a:buNone/>
              <a:defRPr/>
            </a:pPr>
            <a:endParaRPr lang="en-US" sz="2000" b="1" dirty="0" smtClean="0">
              <a:solidFill>
                <a:schemeClr val="folHlink"/>
              </a:solidFill>
            </a:endParaRPr>
          </a:p>
          <a:p>
            <a:pPr algn="ctr">
              <a:lnSpc>
                <a:spcPct val="80000"/>
              </a:lnSpc>
              <a:buFontTx/>
              <a:buNone/>
              <a:defRPr/>
            </a:pPr>
            <a:endParaRPr lang="en-US" sz="2000" dirty="0">
              <a:solidFill>
                <a:schemeClr val="folHlink"/>
              </a:solidFill>
            </a:endParaRPr>
          </a:p>
        </p:txBody>
      </p:sp>
    </p:spTree>
    <p:extLst>
      <p:ext uri="{BB962C8B-B14F-4D97-AF65-F5344CB8AC3E}">
        <p14:creationId xmlns:p14="http://schemas.microsoft.com/office/powerpoint/2010/main" val="245217953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1114719"/>
            <a:ext cx="10972800" cy="685800"/>
          </a:xfrm>
        </p:spPr>
        <p:txBody>
          <a:bodyPr/>
          <a:lstStyle/>
          <a:p>
            <a:pPr algn="ctr" eaLnBrk="1" hangingPunct="1"/>
            <a:r>
              <a:rPr lang="en-US" altLang="en-US" sz="3600" b="1" dirty="0" smtClean="0">
                <a:solidFill>
                  <a:srgbClr val="52C5D8"/>
                </a:solidFill>
                <a:latin typeface="Helvetica"/>
                <a:cs typeface="Helvetica"/>
              </a:rPr>
              <a:t>DISCLOSURE POLICY</a:t>
            </a:r>
          </a:p>
        </p:txBody>
      </p:sp>
      <p:sp>
        <p:nvSpPr>
          <p:cNvPr id="13315" name="Rectangle 3"/>
          <p:cNvSpPr>
            <a:spLocks noGrp="1" noChangeArrowheads="1"/>
          </p:cNvSpPr>
          <p:nvPr>
            <p:ph type="body" idx="1"/>
          </p:nvPr>
        </p:nvSpPr>
        <p:spPr>
          <a:xfrm>
            <a:off x="609600" y="2082296"/>
            <a:ext cx="10972800" cy="4623303"/>
          </a:xfrm>
        </p:spPr>
        <p:txBody>
          <a:bodyPr rtlCol="0">
            <a:normAutofit/>
          </a:bodyPr>
          <a:lstStyle/>
          <a:p>
            <a:pPr marL="0" indent="3175" eaLnBrk="1" fontAlgn="auto" hangingPunct="1">
              <a:spcAft>
                <a:spcPts val="0"/>
              </a:spcAft>
              <a:buFontTx/>
              <a:buNone/>
              <a:defRPr/>
            </a:pPr>
            <a:r>
              <a:rPr lang="en-US" sz="2400" dirty="0">
                <a:latin typeface="Helvetica"/>
                <a:cs typeface="Helvetica"/>
              </a:rPr>
              <a:t>Med-IQ requires any person in a position to control the content of an educational activity to disclose all relevant financial relationships with any commercial interest. The ACCME defines “relevant financial relationships” as those in any amount occurring within the past 12 months, including those of a spouse/life partner, that could create a conflict of interest (COI). Individuals who refuse to disclose will not be permitted to contribute to this CME activity in any way. Med-IQ has policies in place that will identify and resolve COIs prior to this educational activity. Med-IQ also requires faculty to disclose discussions of investigational products or unlabeled/unapproved uses of drugs or devices regulated by the US Food and Drug Administration.</a:t>
            </a:r>
          </a:p>
          <a:p>
            <a:pPr eaLnBrk="1" fontAlgn="auto" hangingPunct="1">
              <a:spcAft>
                <a:spcPts val="0"/>
              </a:spcAft>
              <a:buFontTx/>
              <a:buNone/>
              <a:defRPr/>
            </a:pPr>
            <a:endParaRPr lang="en-US" sz="2000" b="1" dirty="0"/>
          </a:p>
          <a:p>
            <a:pPr eaLnBrk="1" fontAlgn="auto" hangingPunct="1">
              <a:spcAft>
                <a:spcPts val="0"/>
              </a:spcAft>
              <a:buFontTx/>
              <a:buNone/>
              <a:defRPr/>
            </a:pPr>
            <a:r>
              <a:rPr lang="en-US" sz="2000" b="1" dirty="0"/>
              <a:t>	</a:t>
            </a:r>
            <a:endParaRPr lang="en-US" sz="2000" dirty="0">
              <a:solidFill>
                <a:srgbClr val="FF0000"/>
              </a:solidFill>
            </a:endParaRPr>
          </a:p>
        </p:txBody>
      </p:sp>
    </p:spTree>
    <p:extLst>
      <p:ext uri="{BB962C8B-B14F-4D97-AF65-F5344CB8AC3E}">
        <p14:creationId xmlns:p14="http://schemas.microsoft.com/office/powerpoint/2010/main" val="35535675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74675" y="1143786"/>
            <a:ext cx="10972800" cy="579438"/>
          </a:xfrm>
        </p:spPr>
        <p:txBody>
          <a:bodyPr>
            <a:noAutofit/>
          </a:bodyPr>
          <a:lstStyle/>
          <a:p>
            <a:pPr algn="ctr" eaLnBrk="1" hangingPunct="1"/>
            <a:r>
              <a:rPr lang="en-US" altLang="en-US" sz="3600" b="1" dirty="0" smtClean="0">
                <a:solidFill>
                  <a:srgbClr val="52C5D8"/>
                </a:solidFill>
                <a:latin typeface="Helvetica"/>
                <a:cs typeface="Helvetica"/>
              </a:rPr>
              <a:t>DISCLOSURE STATEMENT</a:t>
            </a:r>
          </a:p>
        </p:txBody>
      </p:sp>
      <p:sp>
        <p:nvSpPr>
          <p:cNvPr id="14339" name="Rectangle 3"/>
          <p:cNvSpPr>
            <a:spLocks noGrp="1" noChangeArrowheads="1"/>
          </p:cNvSpPr>
          <p:nvPr>
            <p:ph type="body" idx="1"/>
          </p:nvPr>
        </p:nvSpPr>
        <p:spPr>
          <a:xfrm>
            <a:off x="609600" y="2037030"/>
            <a:ext cx="10972800" cy="3449370"/>
          </a:xfrm>
        </p:spPr>
        <p:txBody>
          <a:bodyPr rtlCol="0">
            <a:normAutofit/>
          </a:bodyPr>
          <a:lstStyle/>
          <a:p>
            <a:pPr marL="0" indent="3175" eaLnBrk="1" fontAlgn="auto" hangingPunct="1">
              <a:lnSpc>
                <a:spcPct val="80000"/>
              </a:lnSpc>
              <a:spcAft>
                <a:spcPts val="0"/>
              </a:spcAft>
              <a:buFontTx/>
              <a:buNone/>
              <a:defRPr/>
            </a:pPr>
            <a:r>
              <a:rPr lang="en-US" sz="2400" dirty="0">
                <a:latin typeface="Helvetica"/>
                <a:cs typeface="Helvetica"/>
              </a:rPr>
              <a:t>The content of this activity has been peer reviewed and has been approved for compliance. The faculty and contributors have indicated the following financial relationships, which have been resolved through an established COI resolution process, and have stated that these reported relationships will not have any impact on their ability to give an unbiased presentation.  </a:t>
            </a:r>
            <a:endParaRPr lang="en-US" sz="2400" i="1" dirty="0">
              <a:latin typeface="Helvetica"/>
              <a:cs typeface="Helvetica"/>
            </a:endParaRPr>
          </a:p>
          <a:p>
            <a:pPr eaLnBrk="1" fontAlgn="auto" hangingPunct="1">
              <a:lnSpc>
                <a:spcPct val="80000"/>
              </a:lnSpc>
              <a:spcAft>
                <a:spcPts val="0"/>
              </a:spcAft>
              <a:buFontTx/>
              <a:buNone/>
              <a:defRPr/>
            </a:pPr>
            <a:r>
              <a:rPr lang="en-US" sz="2000" i="1" dirty="0">
                <a:latin typeface="Calibri Light" panose="020F0302020204030204" pitchFamily="34" charset="0"/>
              </a:rPr>
              <a:t>	</a:t>
            </a:r>
          </a:p>
          <a:p>
            <a:pPr eaLnBrk="1" fontAlgn="auto" hangingPunct="1">
              <a:lnSpc>
                <a:spcPct val="80000"/>
              </a:lnSpc>
              <a:spcAft>
                <a:spcPts val="0"/>
              </a:spcAft>
              <a:buFontTx/>
              <a:buNone/>
              <a:defRPr/>
            </a:pPr>
            <a:r>
              <a:rPr lang="en-US" sz="2000" i="1" dirty="0">
                <a:latin typeface="Verdana" pitchFamily="34" charset="0"/>
              </a:rPr>
              <a:t>	</a:t>
            </a:r>
            <a:endParaRPr lang="en-US" sz="2000" dirty="0">
              <a:solidFill>
                <a:schemeClr val="folHlink"/>
              </a:solidFill>
              <a:latin typeface="Verdana" pitchFamily="34" charset="0"/>
            </a:endParaRPr>
          </a:p>
        </p:txBody>
      </p:sp>
    </p:spTree>
    <p:extLst>
      <p:ext uri="{BB962C8B-B14F-4D97-AF65-F5344CB8AC3E}">
        <p14:creationId xmlns:p14="http://schemas.microsoft.com/office/powerpoint/2010/main" val="67493111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1124146"/>
            <a:ext cx="10972800" cy="655638"/>
          </a:xfrm>
        </p:spPr>
        <p:txBody>
          <a:bodyPr/>
          <a:lstStyle/>
          <a:p>
            <a:pPr algn="ctr" eaLnBrk="1" hangingPunct="1"/>
            <a:r>
              <a:rPr lang="en-US" altLang="en-US" sz="3600" b="1" cap="all" dirty="0" smtClean="0">
                <a:solidFill>
                  <a:srgbClr val="52C5D8"/>
                </a:solidFill>
                <a:latin typeface="Helvetica"/>
                <a:cs typeface="Helvetica"/>
              </a:rPr>
              <a:t>Disclosure Statements</a:t>
            </a:r>
          </a:p>
        </p:txBody>
      </p:sp>
      <p:sp>
        <p:nvSpPr>
          <p:cNvPr id="17411" name="Rectangle 3"/>
          <p:cNvSpPr>
            <a:spLocks noGrp="1" noChangeArrowheads="1"/>
          </p:cNvSpPr>
          <p:nvPr>
            <p:ph type="body" idx="1"/>
          </p:nvPr>
        </p:nvSpPr>
        <p:spPr>
          <a:xfrm>
            <a:off x="609600" y="2055137"/>
            <a:ext cx="10972800" cy="4071026"/>
          </a:xfrm>
        </p:spPr>
        <p:txBody>
          <a:bodyPr rtlCol="0">
            <a:normAutofit fontScale="92500" lnSpcReduction="20000"/>
          </a:bodyPr>
          <a:lstStyle/>
          <a:p>
            <a:pPr marL="0" indent="0">
              <a:buNone/>
            </a:pPr>
            <a:r>
              <a:rPr lang="en-US" sz="2200" b="1" dirty="0">
                <a:latin typeface="Helvetica"/>
                <a:cs typeface="Helvetica"/>
              </a:rPr>
              <a:t>Manisha Balwani, MD</a:t>
            </a:r>
            <a:endParaRPr lang="en-US" sz="2200" dirty="0">
              <a:latin typeface="Helvetica"/>
              <a:cs typeface="Helvetica"/>
            </a:endParaRPr>
          </a:p>
          <a:p>
            <a:pPr marL="0" indent="0">
              <a:buNone/>
            </a:pPr>
            <a:r>
              <a:rPr lang="en-US" sz="2200" i="1" dirty="0">
                <a:latin typeface="Helvetica"/>
                <a:cs typeface="Helvetica"/>
              </a:rPr>
              <a:t>Consulting fees/advisory boards:</a:t>
            </a:r>
            <a:r>
              <a:rPr lang="en-US" sz="2200" dirty="0">
                <a:latin typeface="Helvetica"/>
                <a:cs typeface="Helvetica"/>
              </a:rPr>
              <a:t> Sanofi Genzyme</a:t>
            </a:r>
          </a:p>
          <a:p>
            <a:pPr marL="0" indent="0">
              <a:buNone/>
            </a:pPr>
            <a:r>
              <a:rPr lang="en-US" sz="2200" b="1" dirty="0">
                <a:latin typeface="Helvetica"/>
                <a:cs typeface="Helvetica"/>
              </a:rPr>
              <a:t> </a:t>
            </a:r>
            <a:endParaRPr lang="en-US" sz="2200" dirty="0">
              <a:latin typeface="Helvetica"/>
              <a:cs typeface="Helvetica"/>
            </a:endParaRPr>
          </a:p>
          <a:p>
            <a:pPr marL="0" indent="0">
              <a:buNone/>
            </a:pPr>
            <a:r>
              <a:rPr lang="en-US" sz="2200" b="1" dirty="0">
                <a:latin typeface="Helvetica"/>
                <a:cs typeface="Helvetica"/>
              </a:rPr>
              <a:t>Debra-Lynn Day-Salvatore, MD, PhD, FAAP, FACMG</a:t>
            </a:r>
            <a:endParaRPr lang="en-US" sz="2200" dirty="0">
              <a:latin typeface="Helvetica"/>
              <a:cs typeface="Helvetica"/>
            </a:endParaRPr>
          </a:p>
          <a:p>
            <a:pPr marL="0" indent="0">
              <a:buNone/>
            </a:pPr>
            <a:r>
              <a:rPr lang="en-US" sz="2200" i="1" dirty="0">
                <a:latin typeface="Helvetica"/>
                <a:cs typeface="Helvetica"/>
              </a:rPr>
              <a:t>Consulting fees/advisory boards:</a:t>
            </a:r>
            <a:r>
              <a:rPr lang="en-US" sz="2200" dirty="0">
                <a:latin typeface="Helvetica"/>
                <a:cs typeface="Helvetica"/>
              </a:rPr>
              <a:t> Sanofi Genzyme, Shire</a:t>
            </a:r>
          </a:p>
          <a:p>
            <a:pPr marL="0" indent="0">
              <a:buNone/>
            </a:pPr>
            <a:r>
              <a:rPr lang="en-US" sz="2200" i="1" dirty="0">
                <a:latin typeface="Helvetica"/>
                <a:cs typeface="Helvetica"/>
              </a:rPr>
              <a:t>Fees received for promotional/non-CME activities:</a:t>
            </a:r>
            <a:r>
              <a:rPr lang="en-US" sz="2200" b="1" dirty="0">
                <a:latin typeface="Helvetica"/>
                <a:cs typeface="Helvetica"/>
              </a:rPr>
              <a:t> </a:t>
            </a:r>
            <a:r>
              <a:rPr lang="en-US" sz="2200" dirty="0">
                <a:latin typeface="Helvetica"/>
                <a:cs typeface="Helvetica"/>
              </a:rPr>
              <a:t>Sanofi Genzyme, Shire</a:t>
            </a:r>
          </a:p>
          <a:p>
            <a:pPr marL="0" indent="0">
              <a:buNone/>
            </a:pPr>
            <a:r>
              <a:rPr lang="en-US" sz="2200" i="1" dirty="0">
                <a:latin typeface="Helvetica"/>
                <a:cs typeface="Helvetica"/>
              </a:rPr>
              <a:t>Contracted research:</a:t>
            </a:r>
            <a:r>
              <a:rPr lang="en-US" sz="2200" dirty="0">
                <a:latin typeface="Helvetica"/>
                <a:cs typeface="Helvetica"/>
              </a:rPr>
              <a:t> Sanofi Genzyme</a:t>
            </a:r>
          </a:p>
          <a:p>
            <a:pPr marL="0" indent="0">
              <a:buNone/>
            </a:pPr>
            <a:r>
              <a:rPr lang="en-US" sz="2200" b="1" dirty="0">
                <a:latin typeface="Helvetica"/>
                <a:cs typeface="Helvetica"/>
              </a:rPr>
              <a:t> </a:t>
            </a:r>
            <a:endParaRPr lang="en-US" sz="2200" dirty="0">
              <a:latin typeface="Helvetica"/>
              <a:cs typeface="Helvetica"/>
            </a:endParaRPr>
          </a:p>
          <a:p>
            <a:pPr marL="0" indent="0">
              <a:buNone/>
            </a:pPr>
            <a:r>
              <a:rPr lang="en-US" sz="2200" b="1" dirty="0" err="1">
                <a:latin typeface="Helvetica"/>
                <a:cs typeface="Helvetica"/>
              </a:rPr>
              <a:t>Ozlem</a:t>
            </a:r>
            <a:r>
              <a:rPr lang="en-US" sz="2200" b="1" dirty="0">
                <a:latin typeface="Helvetica"/>
                <a:cs typeface="Helvetica"/>
              </a:rPr>
              <a:t> </a:t>
            </a:r>
            <a:r>
              <a:rPr lang="en-US" sz="2200" b="1" dirty="0" err="1">
                <a:latin typeface="Helvetica"/>
                <a:cs typeface="Helvetica"/>
              </a:rPr>
              <a:t>Goker-Alpan</a:t>
            </a:r>
            <a:r>
              <a:rPr lang="en-US" sz="2200" b="1" dirty="0">
                <a:latin typeface="Helvetica"/>
                <a:cs typeface="Helvetica"/>
              </a:rPr>
              <a:t>, MD</a:t>
            </a:r>
            <a:r>
              <a:rPr lang="en-US" sz="2200" dirty="0">
                <a:latin typeface="Helvetica"/>
                <a:cs typeface="Helvetica"/>
              </a:rPr>
              <a:t>, has indicated no real or apparent conflicts.</a:t>
            </a:r>
          </a:p>
          <a:p>
            <a:pPr marL="0" indent="0">
              <a:buNone/>
            </a:pPr>
            <a:r>
              <a:rPr lang="en-US" sz="2200" b="1" dirty="0">
                <a:latin typeface="Helvetica"/>
                <a:cs typeface="Helvetica"/>
              </a:rPr>
              <a:t> </a:t>
            </a:r>
            <a:endParaRPr lang="en-US" sz="2200" dirty="0">
              <a:latin typeface="Helvetica"/>
              <a:cs typeface="Helvetica"/>
            </a:endParaRPr>
          </a:p>
          <a:p>
            <a:pPr marL="0" indent="0">
              <a:buNone/>
            </a:pPr>
            <a:r>
              <a:rPr lang="en-US" sz="2200" b="1" dirty="0">
                <a:latin typeface="Helvetica"/>
                <a:cs typeface="Helvetica"/>
              </a:rPr>
              <a:t>Paige Kaplan, </a:t>
            </a:r>
            <a:r>
              <a:rPr lang="en-US" sz="2200" b="1" dirty="0" err="1">
                <a:latin typeface="Helvetica"/>
                <a:cs typeface="Helvetica"/>
              </a:rPr>
              <a:t>MBBCh</a:t>
            </a:r>
            <a:r>
              <a:rPr lang="en-US" sz="2200" b="1" dirty="0">
                <a:latin typeface="Helvetica"/>
                <a:cs typeface="Helvetica"/>
              </a:rPr>
              <a:t> </a:t>
            </a:r>
            <a:endParaRPr lang="en-US" sz="2200" dirty="0">
              <a:latin typeface="Helvetica"/>
              <a:cs typeface="Helvetica"/>
            </a:endParaRPr>
          </a:p>
          <a:p>
            <a:pPr marL="0" indent="0">
              <a:buNone/>
            </a:pPr>
            <a:r>
              <a:rPr lang="en-US" sz="2200" i="1" dirty="0">
                <a:latin typeface="Helvetica"/>
                <a:cs typeface="Helvetica"/>
              </a:rPr>
              <a:t>Consulting fees/advisory boards:</a:t>
            </a:r>
            <a:r>
              <a:rPr lang="en-US" sz="2200" dirty="0">
                <a:latin typeface="Helvetica"/>
                <a:cs typeface="Helvetica"/>
              </a:rPr>
              <a:t> </a:t>
            </a:r>
            <a:r>
              <a:rPr lang="en-US" sz="2200" dirty="0" err="1">
                <a:latin typeface="Helvetica"/>
                <a:cs typeface="Helvetica"/>
              </a:rPr>
              <a:t>Aeglea</a:t>
            </a:r>
            <a:r>
              <a:rPr lang="en-US" sz="2200" dirty="0">
                <a:latin typeface="Helvetica"/>
                <a:cs typeface="Helvetica"/>
              </a:rPr>
              <a:t> </a:t>
            </a:r>
            <a:r>
              <a:rPr lang="en-US" sz="2200" dirty="0" err="1">
                <a:latin typeface="Helvetica"/>
                <a:cs typeface="Helvetica"/>
              </a:rPr>
              <a:t>BioTherapeutics</a:t>
            </a:r>
            <a:r>
              <a:rPr lang="en-US" sz="2200" dirty="0">
                <a:latin typeface="Helvetica"/>
                <a:cs typeface="Helvetica"/>
              </a:rPr>
              <a:t>, Inc., Pfizer, Inc., Sanofi Genzyme</a:t>
            </a:r>
          </a:p>
          <a:p>
            <a:pPr marL="0" indent="0">
              <a:buNone/>
            </a:pPr>
            <a:r>
              <a:rPr lang="en-US" sz="2200" i="1" dirty="0">
                <a:latin typeface="Helvetica"/>
                <a:cs typeface="Helvetica"/>
              </a:rPr>
              <a:t>Ownership interest Spouse (stocks/stock options – excluding mutual funds):</a:t>
            </a:r>
            <a:r>
              <a:rPr lang="en-US" sz="2200" dirty="0">
                <a:latin typeface="Helvetica"/>
                <a:cs typeface="Helvetica"/>
              </a:rPr>
              <a:t> Pfizer, Inc.</a:t>
            </a:r>
          </a:p>
          <a:p>
            <a:pPr eaLnBrk="1" fontAlgn="auto" hangingPunct="1">
              <a:lnSpc>
                <a:spcPct val="80000"/>
              </a:lnSpc>
              <a:spcAft>
                <a:spcPts val="0"/>
              </a:spcAft>
              <a:buFontTx/>
              <a:buNone/>
              <a:defRPr/>
            </a:pPr>
            <a:endParaRPr lang="en-US" sz="2000" dirty="0"/>
          </a:p>
        </p:txBody>
      </p:sp>
    </p:spTree>
    <p:extLst>
      <p:ext uri="{BB962C8B-B14F-4D97-AF65-F5344CB8AC3E}">
        <p14:creationId xmlns:p14="http://schemas.microsoft.com/office/powerpoint/2010/main" val="15236020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1124146"/>
            <a:ext cx="10972800" cy="655638"/>
          </a:xfrm>
        </p:spPr>
        <p:txBody>
          <a:bodyPr/>
          <a:lstStyle/>
          <a:p>
            <a:pPr algn="ctr" eaLnBrk="1" hangingPunct="1"/>
            <a:r>
              <a:rPr lang="en-US" altLang="en-US" sz="3600" b="1" cap="all" dirty="0" smtClean="0">
                <a:solidFill>
                  <a:srgbClr val="52C5D8"/>
                </a:solidFill>
                <a:latin typeface="Helvetica"/>
                <a:cs typeface="Helvetica"/>
              </a:rPr>
              <a:t>Disclosure Statements cont.</a:t>
            </a:r>
          </a:p>
        </p:txBody>
      </p:sp>
      <p:sp>
        <p:nvSpPr>
          <p:cNvPr id="17411" name="Rectangle 3"/>
          <p:cNvSpPr>
            <a:spLocks noGrp="1" noChangeArrowheads="1"/>
          </p:cNvSpPr>
          <p:nvPr>
            <p:ph type="body" idx="1"/>
          </p:nvPr>
        </p:nvSpPr>
        <p:spPr>
          <a:xfrm>
            <a:off x="609600" y="2055137"/>
            <a:ext cx="10972800" cy="4071026"/>
          </a:xfrm>
        </p:spPr>
        <p:txBody>
          <a:bodyPr rtlCol="0">
            <a:noAutofit/>
          </a:bodyPr>
          <a:lstStyle/>
          <a:p>
            <a:pPr marL="0" indent="0">
              <a:buNone/>
            </a:pPr>
            <a:r>
              <a:rPr lang="en-US" sz="2000" b="1" dirty="0">
                <a:latin typeface="Helvetica"/>
                <a:cs typeface="Helvetica"/>
              </a:rPr>
              <a:t>Heather Lau, MD</a:t>
            </a:r>
            <a:endParaRPr lang="en-US" sz="2000" dirty="0">
              <a:latin typeface="Helvetica"/>
              <a:cs typeface="Helvetica"/>
            </a:endParaRPr>
          </a:p>
          <a:p>
            <a:pPr marL="0" indent="0">
              <a:buNone/>
            </a:pPr>
            <a:r>
              <a:rPr lang="en-US" sz="2000" i="1" dirty="0">
                <a:latin typeface="Helvetica"/>
                <a:cs typeface="Helvetica"/>
              </a:rPr>
              <a:t>Consulting fees/advisory boards:</a:t>
            </a:r>
            <a:r>
              <a:rPr lang="en-US" sz="2000" dirty="0">
                <a:latin typeface="Helvetica"/>
                <a:cs typeface="Helvetica"/>
              </a:rPr>
              <a:t> </a:t>
            </a:r>
            <a:r>
              <a:rPr lang="en-US" sz="2000" dirty="0" err="1">
                <a:latin typeface="Helvetica"/>
                <a:cs typeface="Helvetica"/>
              </a:rPr>
              <a:t>Actelion</a:t>
            </a:r>
            <a:r>
              <a:rPr lang="en-US" sz="2000" dirty="0">
                <a:latin typeface="Helvetica"/>
                <a:cs typeface="Helvetica"/>
              </a:rPr>
              <a:t> Pharmaceuticals Ltd, </a:t>
            </a:r>
            <a:r>
              <a:rPr lang="en-US" sz="2000" dirty="0" err="1">
                <a:latin typeface="Helvetica"/>
                <a:cs typeface="Helvetica"/>
              </a:rPr>
              <a:t>BioMarin</a:t>
            </a:r>
            <a:r>
              <a:rPr lang="en-US" sz="2000" dirty="0">
                <a:latin typeface="Helvetica"/>
                <a:cs typeface="Helvetica"/>
              </a:rPr>
              <a:t>, Pfizer, Inc., Sanofi Genzyme, Shire, </a:t>
            </a:r>
            <a:r>
              <a:rPr lang="en-US" sz="2000" dirty="0" err="1">
                <a:latin typeface="Helvetica"/>
                <a:cs typeface="Helvetica"/>
              </a:rPr>
              <a:t>Ultragenyx</a:t>
            </a:r>
            <a:r>
              <a:rPr lang="en-US" sz="2000" dirty="0">
                <a:latin typeface="Helvetica"/>
                <a:cs typeface="Helvetica"/>
              </a:rPr>
              <a:t> Pharmaceutical Inc., Prevail Therapeutics</a:t>
            </a:r>
          </a:p>
          <a:p>
            <a:pPr marL="0" indent="0">
              <a:buNone/>
            </a:pPr>
            <a:r>
              <a:rPr lang="en-US" sz="2000" i="1" dirty="0">
                <a:latin typeface="Helvetica"/>
                <a:cs typeface="Helvetica"/>
              </a:rPr>
              <a:t>Fees received for promotional/non-CME activities:</a:t>
            </a:r>
            <a:r>
              <a:rPr lang="en-US" sz="2000" dirty="0">
                <a:latin typeface="Helvetica"/>
                <a:cs typeface="Helvetica"/>
              </a:rPr>
              <a:t> </a:t>
            </a:r>
            <a:r>
              <a:rPr lang="en-US" sz="2000" dirty="0" err="1">
                <a:latin typeface="Helvetica"/>
                <a:cs typeface="Helvetica"/>
              </a:rPr>
              <a:t>BioMarin</a:t>
            </a:r>
            <a:endParaRPr lang="en-US" sz="2000" dirty="0">
              <a:latin typeface="Helvetica"/>
              <a:cs typeface="Helvetica"/>
            </a:endParaRPr>
          </a:p>
          <a:p>
            <a:pPr marL="0" indent="0">
              <a:buNone/>
            </a:pPr>
            <a:r>
              <a:rPr lang="en-US" sz="2000" i="1" dirty="0">
                <a:latin typeface="Helvetica"/>
                <a:cs typeface="Helvetica"/>
              </a:rPr>
              <a:t>Contracted research:</a:t>
            </a:r>
            <a:r>
              <a:rPr lang="en-US" sz="2000" dirty="0">
                <a:latin typeface="Helvetica"/>
                <a:cs typeface="Helvetica"/>
              </a:rPr>
              <a:t> Amicus, </a:t>
            </a:r>
            <a:r>
              <a:rPr lang="en-US" sz="2000" dirty="0" err="1">
                <a:latin typeface="Helvetica"/>
                <a:cs typeface="Helvetica"/>
              </a:rPr>
              <a:t>BioMarin</a:t>
            </a:r>
            <a:r>
              <a:rPr lang="en-US" sz="2000" dirty="0">
                <a:latin typeface="Helvetica"/>
                <a:cs typeface="Helvetica"/>
              </a:rPr>
              <a:t>, Mallinckrodt Pharmaceuticals, Pfizer, Inc., Sanofi Genzyme, Shire, </a:t>
            </a:r>
            <a:r>
              <a:rPr lang="en-US" sz="2000" dirty="0" err="1">
                <a:latin typeface="Helvetica"/>
                <a:cs typeface="Helvetica"/>
              </a:rPr>
              <a:t>Ultragenyx</a:t>
            </a:r>
            <a:r>
              <a:rPr lang="en-US" sz="2000" dirty="0">
                <a:latin typeface="Helvetica"/>
                <a:cs typeface="Helvetica"/>
              </a:rPr>
              <a:t> Pharmaceutical Inc.</a:t>
            </a:r>
          </a:p>
          <a:p>
            <a:pPr marL="0" indent="0">
              <a:buNone/>
            </a:pPr>
            <a:r>
              <a:rPr lang="en-US" sz="2000" b="1" dirty="0">
                <a:latin typeface="Helvetica"/>
                <a:cs typeface="Helvetica"/>
              </a:rPr>
              <a:t> </a:t>
            </a:r>
            <a:endParaRPr lang="en-US" sz="2000" dirty="0">
              <a:latin typeface="Helvetica"/>
              <a:cs typeface="Helvetica"/>
            </a:endParaRPr>
          </a:p>
          <a:p>
            <a:pPr marL="0" indent="0">
              <a:buNone/>
            </a:pPr>
            <a:r>
              <a:rPr lang="en-US" sz="2000" b="1" dirty="0" err="1">
                <a:latin typeface="Helvetica"/>
                <a:cs typeface="Helvetica"/>
              </a:rPr>
              <a:t>Pramod</a:t>
            </a:r>
            <a:r>
              <a:rPr lang="en-US" sz="2000" b="1" dirty="0">
                <a:latin typeface="Helvetica"/>
                <a:cs typeface="Helvetica"/>
              </a:rPr>
              <a:t> K. Mistry, MD, PhD, FRCP</a:t>
            </a:r>
            <a:endParaRPr lang="en-US" sz="2000" dirty="0">
              <a:latin typeface="Helvetica"/>
              <a:cs typeface="Helvetica"/>
            </a:endParaRPr>
          </a:p>
          <a:p>
            <a:pPr marL="0" indent="0">
              <a:buNone/>
            </a:pPr>
            <a:r>
              <a:rPr lang="en-US" sz="2000" i="1" dirty="0">
                <a:latin typeface="Helvetica"/>
                <a:cs typeface="Helvetica"/>
              </a:rPr>
              <a:t>Consulting fees/advisory boards:</a:t>
            </a:r>
            <a:r>
              <a:rPr lang="en-US" sz="2000" dirty="0">
                <a:latin typeface="Helvetica"/>
                <a:cs typeface="Helvetica"/>
              </a:rPr>
              <a:t> Sanofi Genzyme</a:t>
            </a:r>
          </a:p>
          <a:p>
            <a:pPr marL="0" indent="0">
              <a:buNone/>
            </a:pPr>
            <a:r>
              <a:rPr lang="en-US" sz="2000" i="1" dirty="0">
                <a:latin typeface="Helvetica"/>
                <a:cs typeface="Helvetica"/>
              </a:rPr>
              <a:t>Fees received for promotional/non-CME activities:</a:t>
            </a:r>
            <a:r>
              <a:rPr lang="en-US" sz="2000" b="1" dirty="0">
                <a:latin typeface="Helvetica"/>
                <a:cs typeface="Helvetica"/>
              </a:rPr>
              <a:t> </a:t>
            </a:r>
            <a:r>
              <a:rPr lang="en-US" sz="2000" dirty="0">
                <a:latin typeface="Helvetica"/>
                <a:cs typeface="Helvetica"/>
              </a:rPr>
              <a:t>Sanofi Genzyme</a:t>
            </a:r>
          </a:p>
          <a:p>
            <a:pPr marL="0" indent="0">
              <a:buNone/>
            </a:pPr>
            <a:r>
              <a:rPr lang="en-US" sz="2000" i="1" dirty="0">
                <a:latin typeface="Helvetica"/>
                <a:cs typeface="Helvetica"/>
              </a:rPr>
              <a:t>Contracted research:</a:t>
            </a:r>
            <a:r>
              <a:rPr lang="en-US" sz="2000" dirty="0">
                <a:latin typeface="Helvetica"/>
                <a:cs typeface="Helvetica"/>
              </a:rPr>
              <a:t> Sanofi </a:t>
            </a:r>
            <a:r>
              <a:rPr lang="en-US" sz="2000" dirty="0" smtClean="0">
                <a:latin typeface="Helvetica"/>
                <a:cs typeface="Helvetica"/>
              </a:rPr>
              <a:t>Genzyme</a:t>
            </a:r>
            <a:endParaRPr lang="en-US" sz="2000" dirty="0">
              <a:latin typeface="Helvetica"/>
              <a:cs typeface="Helvetica"/>
            </a:endParaRPr>
          </a:p>
        </p:txBody>
      </p:sp>
    </p:spTree>
    <p:extLst>
      <p:ext uri="{BB962C8B-B14F-4D97-AF65-F5344CB8AC3E}">
        <p14:creationId xmlns:p14="http://schemas.microsoft.com/office/powerpoint/2010/main" val="41605936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1124146"/>
            <a:ext cx="10972800" cy="655638"/>
          </a:xfrm>
        </p:spPr>
        <p:txBody>
          <a:bodyPr/>
          <a:lstStyle/>
          <a:p>
            <a:pPr algn="ctr" eaLnBrk="1" hangingPunct="1"/>
            <a:r>
              <a:rPr lang="en-US" altLang="en-US" sz="3600" b="1" cap="all" dirty="0" smtClean="0">
                <a:solidFill>
                  <a:srgbClr val="52C5D8"/>
                </a:solidFill>
                <a:latin typeface="Helvetica"/>
                <a:cs typeface="Helvetica"/>
              </a:rPr>
              <a:t>Disclosure Statements cont.</a:t>
            </a:r>
          </a:p>
        </p:txBody>
      </p:sp>
      <p:sp>
        <p:nvSpPr>
          <p:cNvPr id="17411" name="Rectangle 3"/>
          <p:cNvSpPr>
            <a:spLocks noGrp="1" noChangeArrowheads="1"/>
          </p:cNvSpPr>
          <p:nvPr>
            <p:ph type="body" idx="1"/>
          </p:nvPr>
        </p:nvSpPr>
        <p:spPr>
          <a:xfrm>
            <a:off x="609600" y="2055137"/>
            <a:ext cx="10972800" cy="4071026"/>
          </a:xfrm>
        </p:spPr>
        <p:txBody>
          <a:bodyPr rtlCol="0">
            <a:noAutofit/>
          </a:bodyPr>
          <a:lstStyle/>
          <a:p>
            <a:pPr marL="0" indent="0">
              <a:buNone/>
            </a:pPr>
            <a:r>
              <a:rPr lang="en-US" sz="2000" b="1" dirty="0">
                <a:latin typeface="Helvetica"/>
                <a:cs typeface="Helvetica"/>
              </a:rPr>
              <a:t>Ellen Sidransky, MD</a:t>
            </a:r>
            <a:r>
              <a:rPr lang="en-US" sz="2000" dirty="0">
                <a:latin typeface="Helvetica"/>
                <a:cs typeface="Helvetica"/>
              </a:rPr>
              <a:t>, has indicated no real or apparent conflicts.</a:t>
            </a:r>
          </a:p>
          <a:p>
            <a:pPr marL="0" indent="0">
              <a:buNone/>
            </a:pPr>
            <a:r>
              <a:rPr lang="en-US" sz="2000" dirty="0">
                <a:latin typeface="Helvetica"/>
                <a:cs typeface="Helvetica"/>
              </a:rPr>
              <a:t> </a:t>
            </a:r>
          </a:p>
          <a:p>
            <a:pPr marL="0" indent="0">
              <a:buNone/>
            </a:pPr>
            <a:r>
              <a:rPr lang="en-US" sz="2000" b="1" dirty="0">
                <a:latin typeface="Helvetica"/>
                <a:cs typeface="Helvetica"/>
              </a:rPr>
              <a:t>Neal J. Weinreb, MD</a:t>
            </a:r>
            <a:endParaRPr lang="en-US" sz="2000" dirty="0">
              <a:latin typeface="Helvetica"/>
              <a:cs typeface="Helvetica"/>
            </a:endParaRPr>
          </a:p>
          <a:p>
            <a:pPr marL="0" indent="0">
              <a:buNone/>
            </a:pPr>
            <a:r>
              <a:rPr lang="en-US" sz="2000" i="1" dirty="0">
                <a:latin typeface="Helvetica"/>
                <a:cs typeface="Helvetica"/>
              </a:rPr>
              <a:t>Consulting fees/advisory boards:</a:t>
            </a:r>
            <a:r>
              <a:rPr lang="en-US" sz="2000" dirty="0">
                <a:latin typeface="Helvetica"/>
                <a:cs typeface="Helvetica"/>
              </a:rPr>
              <a:t> </a:t>
            </a:r>
            <a:r>
              <a:rPr lang="en-US" sz="2000" dirty="0" err="1">
                <a:latin typeface="Helvetica"/>
                <a:cs typeface="Helvetica"/>
              </a:rPr>
              <a:t>Aeglea</a:t>
            </a:r>
            <a:r>
              <a:rPr lang="en-US" sz="2000" dirty="0">
                <a:latin typeface="Helvetica"/>
                <a:cs typeface="Helvetica"/>
              </a:rPr>
              <a:t> </a:t>
            </a:r>
            <a:r>
              <a:rPr lang="en-US" sz="2000" dirty="0" err="1">
                <a:latin typeface="Helvetica"/>
                <a:cs typeface="Helvetica"/>
              </a:rPr>
              <a:t>BioTherapeutics</a:t>
            </a:r>
            <a:r>
              <a:rPr lang="en-US" sz="2000" dirty="0">
                <a:latin typeface="Helvetica"/>
                <a:cs typeface="Helvetica"/>
              </a:rPr>
              <a:t>, Inc., Alexion Pharmaceuticals, Pfizer, Inc., Sanofi Genzyme</a:t>
            </a:r>
          </a:p>
          <a:p>
            <a:pPr marL="0" indent="0">
              <a:buNone/>
            </a:pPr>
            <a:r>
              <a:rPr lang="en-US" sz="2000" i="1" dirty="0">
                <a:latin typeface="Helvetica"/>
                <a:cs typeface="Helvetica"/>
              </a:rPr>
              <a:t>Fees received for promotional/non-CME activities:</a:t>
            </a:r>
            <a:r>
              <a:rPr lang="en-US" sz="2000" b="1" dirty="0">
                <a:latin typeface="Helvetica"/>
                <a:cs typeface="Helvetica"/>
              </a:rPr>
              <a:t> </a:t>
            </a:r>
            <a:r>
              <a:rPr lang="en-US" sz="2000" dirty="0">
                <a:latin typeface="Helvetica"/>
                <a:cs typeface="Helvetica"/>
              </a:rPr>
              <a:t>Shire</a:t>
            </a:r>
          </a:p>
          <a:p>
            <a:pPr marL="0" indent="0">
              <a:buNone/>
            </a:pPr>
            <a:r>
              <a:rPr lang="en-US" sz="2000" b="1" dirty="0">
                <a:latin typeface="Helvetica"/>
                <a:cs typeface="Helvetica"/>
              </a:rPr>
              <a:t> </a:t>
            </a:r>
            <a:endParaRPr lang="en-US" sz="2000" b="1" dirty="0" smtClean="0">
              <a:latin typeface="Helvetica"/>
              <a:cs typeface="Helvetica"/>
            </a:endParaRPr>
          </a:p>
          <a:p>
            <a:pPr marL="0" indent="0">
              <a:buNone/>
            </a:pPr>
            <a:r>
              <a:rPr lang="en-US" sz="2000" b="1" dirty="0">
                <a:latin typeface="Helvetica"/>
                <a:cs typeface="Helvetica"/>
              </a:rPr>
              <a:t>The peer reviewers and activity planners have no financial relationships to disclose</a:t>
            </a:r>
            <a:r>
              <a:rPr lang="en-US" sz="2000" b="1" dirty="0" smtClean="0">
                <a:latin typeface="Helvetica"/>
                <a:cs typeface="Helvetica"/>
              </a:rPr>
              <a:t>.</a:t>
            </a:r>
            <a:endParaRPr lang="en-US" sz="2000" dirty="0">
              <a:latin typeface="Helvetica"/>
              <a:cs typeface="Helvetica"/>
            </a:endParaRPr>
          </a:p>
        </p:txBody>
      </p:sp>
    </p:spTree>
    <p:extLst>
      <p:ext uri="{BB962C8B-B14F-4D97-AF65-F5344CB8AC3E}">
        <p14:creationId xmlns:p14="http://schemas.microsoft.com/office/powerpoint/2010/main" val="301357801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1143000"/>
            <a:ext cx="10972800" cy="685800"/>
          </a:xfrm>
        </p:spPr>
        <p:txBody>
          <a:bodyPr/>
          <a:lstStyle/>
          <a:p>
            <a:pPr algn="ctr" eaLnBrk="1" hangingPunct="1"/>
            <a:r>
              <a:rPr lang="en-US" altLang="en-US" sz="3600" b="1" cap="all" dirty="0" smtClean="0">
                <a:solidFill>
                  <a:srgbClr val="52C5D8"/>
                </a:solidFill>
                <a:latin typeface="Helvetica"/>
                <a:cs typeface="Helvetica"/>
              </a:rPr>
              <a:t>Statement of Evidence-Based Content</a:t>
            </a:r>
          </a:p>
        </p:txBody>
      </p:sp>
      <p:sp>
        <p:nvSpPr>
          <p:cNvPr id="24579" name="Rectangle 3"/>
          <p:cNvSpPr>
            <a:spLocks noGrp="1" noChangeArrowheads="1"/>
          </p:cNvSpPr>
          <p:nvPr>
            <p:ph type="body" idx="1"/>
          </p:nvPr>
        </p:nvSpPr>
        <p:spPr>
          <a:xfrm>
            <a:off x="609600" y="2055136"/>
            <a:ext cx="10972800" cy="4650463"/>
          </a:xfrm>
        </p:spPr>
        <p:txBody>
          <a:bodyPr>
            <a:noAutofit/>
          </a:bodyPr>
          <a:lstStyle/>
          <a:p>
            <a:pPr marL="0" indent="1588" eaLnBrk="1" hangingPunct="1">
              <a:lnSpc>
                <a:spcPct val="80000"/>
              </a:lnSpc>
              <a:buFontTx/>
              <a:buNone/>
            </a:pPr>
            <a:r>
              <a:rPr lang="en-US" altLang="en-US" sz="2200" dirty="0" smtClean="0">
                <a:latin typeface="Helvetica"/>
                <a:cs typeface="Helvetica"/>
              </a:rPr>
              <a:t>Educational activities that assist physicians in carrying out their professional responsibilities more effectively and efficiently are consistent with the ACCME definition of CME. As an ACCME-accredited provider of CME, it is the policy of Med-IQ to review and ensure that all the content and any recommendations, treatments, and manners of practicing medicine in CME activities are scientifically based, valid, and relevant to the practice of medicine. Med-IQ is responsible for validating the content of the CME activities it provides. Specifically, (1) all recommendations addressing the medical care of patients must be based on evidence that is scientifically sound and recognized as such within the profession; (2) all scientific research referred to, reported, or used in CME in support or justification of a patient care recommendation must conform to generally accepted standards of experimental design, data collection, and analysis.</a:t>
            </a:r>
          </a:p>
          <a:p>
            <a:pPr marL="0" indent="1588" eaLnBrk="1" hangingPunct="1">
              <a:lnSpc>
                <a:spcPct val="80000"/>
              </a:lnSpc>
              <a:buFontTx/>
              <a:buNone/>
            </a:pPr>
            <a:endParaRPr lang="en-US" altLang="en-US" sz="2200" dirty="0" smtClean="0">
              <a:latin typeface="Helvetica"/>
              <a:cs typeface="Helvetica"/>
            </a:endParaRPr>
          </a:p>
          <a:p>
            <a:pPr marL="0" indent="1588" eaLnBrk="1" hangingPunct="1">
              <a:lnSpc>
                <a:spcPct val="80000"/>
              </a:lnSpc>
              <a:buFontTx/>
              <a:buNone/>
            </a:pPr>
            <a:r>
              <a:rPr lang="en-US" altLang="en-US" sz="2200" dirty="0" smtClean="0">
                <a:latin typeface="Helvetica"/>
                <a:cs typeface="Helvetica"/>
              </a:rPr>
              <a:t>Med-IQ is not liable for any decision made or action taken in reliance upon the information provided through this activity.</a:t>
            </a:r>
            <a:endParaRPr lang="en-US" altLang="en-US" sz="2200" dirty="0" smtClean="0">
              <a:solidFill>
                <a:schemeClr val="hlink"/>
              </a:solidFill>
              <a:latin typeface="Helvetica"/>
              <a:cs typeface="Helvetica"/>
            </a:endParaRPr>
          </a:p>
        </p:txBody>
      </p:sp>
    </p:spTree>
    <p:extLst>
      <p:ext uri="{BB962C8B-B14F-4D97-AF65-F5344CB8AC3E}">
        <p14:creationId xmlns:p14="http://schemas.microsoft.com/office/powerpoint/2010/main" val="376555901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9600" y="1152427"/>
            <a:ext cx="10972800" cy="685800"/>
          </a:xfrm>
        </p:spPr>
        <p:txBody>
          <a:bodyPr/>
          <a:lstStyle/>
          <a:p>
            <a:pPr algn="ctr" eaLnBrk="1" hangingPunct="1"/>
            <a:r>
              <a:rPr lang="en-US" altLang="en-US" sz="3600" b="1" cap="all" dirty="0" smtClean="0">
                <a:solidFill>
                  <a:srgbClr val="52C5D8"/>
                </a:solidFill>
                <a:latin typeface="Helvetica"/>
                <a:cs typeface="Helvetica"/>
              </a:rPr>
              <a:t>Privacy and Confidentiality</a:t>
            </a:r>
          </a:p>
        </p:txBody>
      </p:sp>
      <p:sp>
        <p:nvSpPr>
          <p:cNvPr id="25603" name="Rectangle 3"/>
          <p:cNvSpPr>
            <a:spLocks noGrp="1" noChangeArrowheads="1"/>
          </p:cNvSpPr>
          <p:nvPr>
            <p:ph type="body" idx="1"/>
          </p:nvPr>
        </p:nvSpPr>
        <p:spPr>
          <a:xfrm>
            <a:off x="609600" y="2064190"/>
            <a:ext cx="10972800" cy="4061973"/>
          </a:xfrm>
        </p:spPr>
        <p:txBody>
          <a:bodyPr/>
          <a:lstStyle/>
          <a:p>
            <a:pPr marL="0" indent="1588" algn="ctr" eaLnBrk="1" hangingPunct="1">
              <a:buFontTx/>
              <a:buNone/>
            </a:pPr>
            <a:r>
              <a:rPr lang="en-US" altLang="en-US" sz="2400" dirty="0" smtClean="0">
                <a:latin typeface="Helvetica"/>
                <a:cs typeface="Helvetica"/>
              </a:rPr>
              <a:t>Med-IQ is committed to honoring your privacy and protecting any personal information you choose to share with us. </a:t>
            </a:r>
          </a:p>
          <a:p>
            <a:pPr marL="0" indent="1588" algn="ctr" eaLnBrk="1" hangingPunct="1">
              <a:buFontTx/>
              <a:buNone/>
            </a:pPr>
            <a:endParaRPr lang="en-US" altLang="en-US" sz="2400" dirty="0" smtClean="0">
              <a:latin typeface="Helvetica"/>
              <a:cs typeface="Helvetica"/>
            </a:endParaRPr>
          </a:p>
          <a:p>
            <a:pPr marL="0" indent="1588" algn="ctr" eaLnBrk="1" hangingPunct="1">
              <a:buFontTx/>
              <a:buNone/>
            </a:pPr>
            <a:r>
              <a:rPr lang="en-US" altLang="en-US" sz="2400" dirty="0" smtClean="0">
                <a:latin typeface="Helvetica"/>
                <a:cs typeface="Helvetica"/>
              </a:rPr>
              <a:t>For detailed information about our privacy policy, please visit </a:t>
            </a:r>
          </a:p>
          <a:p>
            <a:pPr marL="0" indent="1588" algn="ctr" eaLnBrk="1" hangingPunct="1">
              <a:buFontTx/>
              <a:buNone/>
            </a:pPr>
            <a:r>
              <a:rPr lang="en-US" altLang="en-US" sz="2400" dirty="0" smtClean="0">
                <a:solidFill>
                  <a:srgbClr val="001489"/>
                </a:solidFill>
                <a:latin typeface="Helvetica"/>
                <a:cs typeface="Helvetica"/>
              </a:rPr>
              <a:t>www.Med-IQ.com/privacy-policy.html.</a:t>
            </a:r>
            <a:r>
              <a:rPr lang="en-US" altLang="en-US" dirty="0" smtClean="0">
                <a:solidFill>
                  <a:srgbClr val="001489"/>
                </a:solidFill>
                <a:latin typeface="Helvetica"/>
                <a:cs typeface="Helvetica"/>
              </a:rPr>
              <a:t> </a:t>
            </a:r>
          </a:p>
        </p:txBody>
      </p:sp>
    </p:spTree>
    <p:extLst>
      <p:ext uri="{BB962C8B-B14F-4D97-AF65-F5344CB8AC3E}">
        <p14:creationId xmlns:p14="http://schemas.microsoft.com/office/powerpoint/2010/main" val="319352932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09600" y="1194131"/>
            <a:ext cx="10972800" cy="579438"/>
          </a:xfrm>
        </p:spPr>
        <p:txBody>
          <a:bodyPr>
            <a:noAutofit/>
          </a:bodyPr>
          <a:lstStyle/>
          <a:p>
            <a:pPr algn="ctr" eaLnBrk="1" hangingPunct="1"/>
            <a:r>
              <a:rPr lang="en-US" altLang="en-US" sz="3600" b="1" cap="all" dirty="0" smtClean="0">
                <a:solidFill>
                  <a:srgbClr val="52C5D8"/>
                </a:solidFill>
                <a:latin typeface="Helvetica"/>
                <a:cs typeface="Helvetica"/>
              </a:rPr>
              <a:t>Contact Information</a:t>
            </a:r>
          </a:p>
        </p:txBody>
      </p:sp>
      <p:sp>
        <p:nvSpPr>
          <p:cNvPr id="19459" name="Content Placeholder 2"/>
          <p:cNvSpPr>
            <a:spLocks noGrp="1"/>
          </p:cNvSpPr>
          <p:nvPr>
            <p:ph idx="1"/>
          </p:nvPr>
        </p:nvSpPr>
        <p:spPr>
          <a:xfrm>
            <a:off x="609600" y="2082296"/>
            <a:ext cx="10972800" cy="4394703"/>
          </a:xfrm>
        </p:spPr>
        <p:txBody>
          <a:bodyPr rtlCol="0">
            <a:normAutofit/>
          </a:bodyPr>
          <a:lstStyle/>
          <a:p>
            <a:pPr marL="0" indent="1588" algn="ctr" eaLnBrk="1" fontAlgn="auto" hangingPunct="1">
              <a:lnSpc>
                <a:spcPct val="80000"/>
              </a:lnSpc>
              <a:spcAft>
                <a:spcPts val="0"/>
              </a:spcAft>
              <a:buFontTx/>
              <a:buNone/>
              <a:defRPr/>
            </a:pPr>
            <a:r>
              <a:rPr lang="en-US" sz="2400" dirty="0">
                <a:latin typeface="Helvetica"/>
                <a:cs typeface="Helvetica"/>
              </a:rPr>
              <a:t>For questions or comments about this activity, please contact </a:t>
            </a:r>
            <a:r>
              <a:rPr lang="en-US" sz="2400" dirty="0" smtClean="0">
                <a:latin typeface="Helvetica"/>
                <a:cs typeface="Helvetica"/>
              </a:rPr>
              <a:t>Med-IQ. </a:t>
            </a:r>
            <a:endParaRPr lang="en-US" sz="2400" dirty="0">
              <a:latin typeface="Helvetica"/>
              <a:cs typeface="Helvetica"/>
            </a:endParaRPr>
          </a:p>
          <a:p>
            <a:pPr marL="0" indent="1588" algn="ctr" eaLnBrk="1" fontAlgn="auto" hangingPunct="1">
              <a:lnSpc>
                <a:spcPct val="80000"/>
              </a:lnSpc>
              <a:spcAft>
                <a:spcPts val="0"/>
              </a:spcAft>
              <a:buFont typeface="Symbol" pitchFamily="18" charset="2"/>
              <a:buNone/>
              <a:defRPr/>
            </a:pPr>
            <a:endParaRPr lang="en-US" sz="2400" dirty="0">
              <a:solidFill>
                <a:srgbClr val="000000"/>
              </a:solidFill>
              <a:latin typeface="Helvetica"/>
              <a:ea typeface="Times New Roman" pitchFamily="18" charset="0"/>
              <a:cs typeface="Helvetica"/>
            </a:endParaRPr>
          </a:p>
          <a:p>
            <a:pPr marL="0" indent="1588" algn="ctr" eaLnBrk="1" fontAlgn="auto" hangingPunct="1">
              <a:lnSpc>
                <a:spcPct val="80000"/>
              </a:lnSpc>
              <a:spcAft>
                <a:spcPts val="0"/>
              </a:spcAft>
              <a:buFont typeface="Symbol" pitchFamily="18" charset="2"/>
              <a:buNone/>
              <a:defRPr/>
            </a:pPr>
            <a:r>
              <a:rPr lang="en-US" sz="2400" dirty="0">
                <a:solidFill>
                  <a:srgbClr val="000000"/>
                </a:solidFill>
                <a:latin typeface="Helvetica"/>
                <a:ea typeface="Times New Roman" pitchFamily="18" charset="0"/>
                <a:cs typeface="Helvetica"/>
              </a:rPr>
              <a:t>Call (toll-free) 866 858 7434</a:t>
            </a:r>
          </a:p>
          <a:p>
            <a:pPr marL="0" indent="1588" algn="ctr" eaLnBrk="1" fontAlgn="auto" hangingPunct="1">
              <a:lnSpc>
                <a:spcPct val="80000"/>
              </a:lnSpc>
              <a:spcAft>
                <a:spcPts val="0"/>
              </a:spcAft>
              <a:buFont typeface="Symbol" pitchFamily="18" charset="2"/>
              <a:buNone/>
              <a:defRPr/>
            </a:pPr>
            <a:r>
              <a:rPr lang="en-US" sz="2400" dirty="0" smtClean="0">
                <a:solidFill>
                  <a:srgbClr val="000000"/>
                </a:solidFill>
                <a:latin typeface="Helvetica"/>
                <a:ea typeface="Times New Roman" pitchFamily="18" charset="0"/>
                <a:cs typeface="Helvetica"/>
              </a:rPr>
              <a:t>Email </a:t>
            </a:r>
            <a:r>
              <a:rPr lang="en-US" sz="2400" dirty="0" smtClean="0">
                <a:solidFill>
                  <a:srgbClr val="001489"/>
                </a:solidFill>
                <a:latin typeface="Helvetica"/>
                <a:ea typeface="Times New Roman" pitchFamily="18" charset="0"/>
                <a:cs typeface="Helvetica"/>
              </a:rPr>
              <a:t>info@med-iq.com </a:t>
            </a:r>
            <a:endParaRPr lang="en-US" sz="2400" dirty="0">
              <a:solidFill>
                <a:srgbClr val="001489"/>
              </a:solidFill>
              <a:latin typeface="Helvetica"/>
              <a:ea typeface="Times New Roman" pitchFamily="18" charset="0"/>
              <a:cs typeface="Helvetica"/>
            </a:endParaRPr>
          </a:p>
          <a:p>
            <a:pPr marL="0" indent="1588" algn="ctr" eaLnBrk="1" fontAlgn="auto" hangingPunct="1">
              <a:lnSpc>
                <a:spcPct val="80000"/>
              </a:lnSpc>
              <a:spcAft>
                <a:spcPts val="0"/>
              </a:spcAft>
              <a:buFontTx/>
              <a:buNone/>
              <a:defRPr/>
            </a:pPr>
            <a:endParaRPr lang="en-US" sz="2400" dirty="0">
              <a:latin typeface="Helvetica"/>
              <a:ea typeface="Times New Roman" pitchFamily="18" charset="0"/>
              <a:cs typeface="Helvetica"/>
            </a:endParaRPr>
          </a:p>
          <a:p>
            <a:pPr marL="0" indent="1588" algn="ctr" eaLnBrk="1" fontAlgn="auto" hangingPunct="1">
              <a:lnSpc>
                <a:spcPct val="80000"/>
              </a:lnSpc>
              <a:spcAft>
                <a:spcPts val="0"/>
              </a:spcAft>
              <a:buFontTx/>
              <a:buNone/>
              <a:defRPr/>
            </a:pPr>
            <a:r>
              <a:rPr lang="en-US" sz="2400" dirty="0">
                <a:latin typeface="Helvetica"/>
                <a:ea typeface="Times New Roman" pitchFamily="18" charset="0"/>
                <a:cs typeface="Helvetica"/>
              </a:rPr>
              <a:t>Please visit us online at </a:t>
            </a:r>
            <a:r>
              <a:rPr lang="en-US" sz="2400" dirty="0" smtClean="0">
                <a:solidFill>
                  <a:srgbClr val="001489"/>
                </a:solidFill>
                <a:latin typeface="Helvetica"/>
                <a:ea typeface="Times New Roman" pitchFamily="18" charset="0"/>
                <a:cs typeface="Helvetica"/>
              </a:rPr>
              <a:t>www.Med-IQ.com</a:t>
            </a:r>
            <a:r>
              <a:rPr lang="en-US" sz="2400" dirty="0" smtClean="0">
                <a:latin typeface="Helvetica"/>
                <a:ea typeface="Times New Roman" pitchFamily="18" charset="0"/>
                <a:cs typeface="Helvetica"/>
              </a:rPr>
              <a:t> for </a:t>
            </a:r>
            <a:r>
              <a:rPr lang="en-US" sz="2400" dirty="0">
                <a:latin typeface="Helvetica"/>
                <a:ea typeface="Times New Roman" pitchFamily="18" charset="0"/>
                <a:cs typeface="Helvetica"/>
              </a:rPr>
              <a:t>additional activities provided by </a:t>
            </a:r>
            <a:r>
              <a:rPr lang="en-US" sz="2400" dirty="0" smtClean="0">
                <a:latin typeface="Helvetica"/>
                <a:ea typeface="Times New Roman" pitchFamily="18" charset="0"/>
                <a:cs typeface="Helvetica"/>
              </a:rPr>
              <a:t>Med-IQ</a:t>
            </a:r>
            <a:r>
              <a:rPr lang="en-US" sz="2400" b="1" i="1" baseline="30000" dirty="0">
                <a:latin typeface="Helvetica"/>
                <a:cs typeface="Helvetica"/>
              </a:rPr>
              <a:t>®</a:t>
            </a:r>
            <a:r>
              <a:rPr lang="en-US" sz="2400" dirty="0" smtClean="0">
                <a:latin typeface="Helvetica"/>
                <a:ea typeface="Times New Roman" pitchFamily="18" charset="0"/>
                <a:cs typeface="Helvetica"/>
              </a:rPr>
              <a:t>.</a:t>
            </a:r>
            <a:endParaRPr lang="en-US" sz="2400" dirty="0">
              <a:latin typeface="Helvetica"/>
              <a:ea typeface="Times New Roman" pitchFamily="18" charset="0"/>
              <a:cs typeface="Helvetica"/>
            </a:endParaRPr>
          </a:p>
          <a:p>
            <a:pPr marL="0" indent="1588" algn="ctr" eaLnBrk="1" fontAlgn="auto" hangingPunct="1">
              <a:lnSpc>
                <a:spcPct val="80000"/>
              </a:lnSpc>
              <a:spcAft>
                <a:spcPts val="0"/>
              </a:spcAft>
              <a:buFontTx/>
              <a:buNone/>
              <a:defRPr/>
            </a:pPr>
            <a:endParaRPr lang="en-US" sz="2400" dirty="0">
              <a:latin typeface="Helvetica"/>
              <a:ea typeface="Times New Roman" pitchFamily="18" charset="0"/>
              <a:cs typeface="Helvetica"/>
            </a:endParaRPr>
          </a:p>
          <a:p>
            <a:pPr marL="0" indent="1588" algn="ctr" eaLnBrk="1" fontAlgn="auto" hangingPunct="1">
              <a:lnSpc>
                <a:spcPct val="80000"/>
              </a:lnSpc>
              <a:spcAft>
                <a:spcPts val="0"/>
              </a:spcAft>
              <a:buFontTx/>
              <a:buNone/>
              <a:defRPr/>
            </a:pPr>
            <a:r>
              <a:rPr lang="en-US" sz="2400" dirty="0" smtClean="0">
                <a:latin typeface="Helvetica"/>
                <a:cs typeface="Helvetica"/>
              </a:rPr>
              <a:t>Unless </a:t>
            </a:r>
            <a:r>
              <a:rPr lang="en-US" sz="2400" dirty="0">
                <a:latin typeface="Helvetica"/>
                <a:cs typeface="Helvetica"/>
              </a:rPr>
              <a:t>otherwise indicated, photographed subjects who appear within the content of this activity or on artwork associated with this activity are models; they are not actual patients or doctors.</a:t>
            </a:r>
            <a:endParaRPr lang="en-US" sz="2400" dirty="0">
              <a:latin typeface="Helvetica"/>
              <a:ea typeface="Times New Roman" pitchFamily="18" charset="0"/>
              <a:cs typeface="Helvetica"/>
            </a:endParaRPr>
          </a:p>
          <a:p>
            <a:pPr indent="-52388" algn="ctr" eaLnBrk="1" fontAlgn="auto" hangingPunct="1">
              <a:lnSpc>
                <a:spcPct val="80000"/>
              </a:lnSpc>
              <a:spcAft>
                <a:spcPts val="0"/>
              </a:spcAft>
              <a:buFontTx/>
              <a:buNone/>
              <a:defRPr/>
            </a:pPr>
            <a:endParaRPr lang="en-US" sz="2400" dirty="0">
              <a:ea typeface="Times New Roman" pitchFamily="18" charset="0"/>
              <a:cs typeface="Arial" charset="0"/>
            </a:endParaRPr>
          </a:p>
          <a:p>
            <a:pPr eaLnBrk="1" fontAlgn="auto" hangingPunct="1">
              <a:spcAft>
                <a:spcPts val="0"/>
              </a:spcAft>
              <a:defRPr/>
            </a:pPr>
            <a:endParaRPr lang="en-US" dirty="0" smtClean="0">
              <a:ea typeface="Times New Roman" pitchFamily="18" charset="0"/>
              <a:cs typeface="Arial" charset="0"/>
            </a:endParaRPr>
          </a:p>
        </p:txBody>
      </p:sp>
    </p:spTree>
    <p:extLst>
      <p:ext uri="{BB962C8B-B14F-4D97-AF65-F5344CB8AC3E}">
        <p14:creationId xmlns:p14="http://schemas.microsoft.com/office/powerpoint/2010/main" val="396274108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1170161"/>
            <a:ext cx="10972800" cy="579438"/>
          </a:xfrm>
        </p:spPr>
        <p:txBody>
          <a:bodyPr>
            <a:noAutofit/>
          </a:bodyPr>
          <a:lstStyle/>
          <a:p>
            <a:pPr algn="ctr" eaLnBrk="1" hangingPunct="1"/>
            <a:r>
              <a:rPr lang="en-US" altLang="en-US" sz="3600" b="1" dirty="0" smtClean="0">
                <a:solidFill>
                  <a:srgbClr val="52C5D8"/>
                </a:solidFill>
                <a:latin typeface="Helvetica"/>
                <a:cs typeface="Helvetica"/>
              </a:rPr>
              <a:t>ACTIVITY OVERVIEW</a:t>
            </a:r>
          </a:p>
        </p:txBody>
      </p:sp>
      <p:sp>
        <p:nvSpPr>
          <p:cNvPr id="6147" name="Rectangle 3"/>
          <p:cNvSpPr>
            <a:spLocks noGrp="1" noChangeArrowheads="1"/>
          </p:cNvSpPr>
          <p:nvPr>
            <p:ph type="body" idx="1"/>
          </p:nvPr>
        </p:nvSpPr>
        <p:spPr>
          <a:xfrm>
            <a:off x="609600" y="2055137"/>
            <a:ext cx="10972800" cy="4071026"/>
          </a:xfrm>
        </p:spPr>
        <p:txBody>
          <a:bodyPr/>
          <a:lstStyle/>
          <a:p>
            <a:pPr marL="0" indent="0">
              <a:buNone/>
            </a:pPr>
            <a:r>
              <a:rPr lang="en-US" sz="2400" dirty="0">
                <a:latin typeface="Helvetica"/>
                <a:cs typeface="Helvetica"/>
              </a:rPr>
              <a:t>This live meeting will improve clinician’s knowledge of the variable presentation of GD1 in children, adolescents and adults in order to facilitate earlier diagnosis and determine appropriate management. Clinicians will also discuss genetic testing and prenatal and newborn screening and review the importance of counseling patients with GD1 that are planning to start a family. Finally, expert faculty will discuss GD1 cases studies in children, adolescents, and adults.</a:t>
            </a:r>
          </a:p>
          <a:p>
            <a:pPr marL="0" indent="0" eaLnBrk="1" hangingPunct="1">
              <a:buFontTx/>
              <a:buNone/>
            </a:pPr>
            <a:endParaRPr lang="en-US" altLang="en-US" sz="2400" dirty="0" smtClean="0">
              <a:latin typeface="Calibri Light" panose="020F0302020204030204" pitchFamily="34" charset="0"/>
            </a:endParaRPr>
          </a:p>
        </p:txBody>
      </p:sp>
    </p:spTree>
    <p:extLst>
      <p:ext uri="{BB962C8B-B14F-4D97-AF65-F5344CB8AC3E}">
        <p14:creationId xmlns:p14="http://schemas.microsoft.com/office/powerpoint/2010/main" val="151118907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1133573"/>
            <a:ext cx="10972800" cy="609600"/>
          </a:xfrm>
        </p:spPr>
        <p:txBody>
          <a:bodyPr>
            <a:noAutofit/>
          </a:bodyPr>
          <a:lstStyle/>
          <a:p>
            <a:pPr algn="ctr" eaLnBrk="1" hangingPunct="1"/>
            <a:r>
              <a:rPr lang="en-US" altLang="en-US" sz="3200" b="1" cap="all" dirty="0" smtClean="0">
                <a:solidFill>
                  <a:srgbClr val="52C5D8"/>
                </a:solidFill>
                <a:latin typeface="Helvetica"/>
                <a:cs typeface="Helvetica"/>
              </a:rPr>
              <a:t>Acknowledgment of Commercial Support</a:t>
            </a:r>
          </a:p>
        </p:txBody>
      </p:sp>
      <p:sp>
        <p:nvSpPr>
          <p:cNvPr id="27651" name="Rectangle 3"/>
          <p:cNvSpPr>
            <a:spLocks noGrp="1" noChangeArrowheads="1"/>
          </p:cNvSpPr>
          <p:nvPr>
            <p:ph type="body" idx="1"/>
          </p:nvPr>
        </p:nvSpPr>
        <p:spPr>
          <a:xfrm>
            <a:off x="609600" y="2055137"/>
            <a:ext cx="10972800" cy="4071026"/>
          </a:xfrm>
        </p:spPr>
        <p:txBody>
          <a:bodyPr/>
          <a:lstStyle/>
          <a:p>
            <a:pPr marL="0" indent="1588" algn="ctr">
              <a:buNone/>
            </a:pPr>
            <a:r>
              <a:rPr lang="en-US" sz="2400" dirty="0">
                <a:latin typeface="Helvetica"/>
                <a:cs typeface="Helvetica"/>
              </a:rPr>
              <a:t>This activity is supported by an educational grant from Pfizer, Inc.</a:t>
            </a:r>
            <a:endParaRPr lang="en-US" altLang="en-US" sz="2400" dirty="0" smtClean="0">
              <a:solidFill>
                <a:schemeClr val="folHlink"/>
              </a:solidFill>
              <a:latin typeface="Helvetica"/>
              <a:cs typeface="Helvetica"/>
            </a:endParaRPr>
          </a:p>
          <a:p>
            <a:pPr marL="0" indent="1588" algn="ctr" eaLnBrk="1" hangingPunct="1">
              <a:buFontTx/>
              <a:buNone/>
            </a:pPr>
            <a:endParaRPr lang="en-US" altLang="en-US" sz="2400" b="1" dirty="0" smtClean="0">
              <a:latin typeface="Helvetica"/>
              <a:cs typeface="Helvetica"/>
            </a:endParaRPr>
          </a:p>
          <a:p>
            <a:pPr marL="0" indent="1588" algn="ctr" eaLnBrk="1" hangingPunct="1">
              <a:buFontTx/>
              <a:buNone/>
            </a:pPr>
            <a:r>
              <a:rPr lang="en-US" altLang="en-US" sz="2400" b="1" dirty="0" smtClean="0">
                <a:latin typeface="Helvetica"/>
                <a:cs typeface="Helvetica"/>
              </a:rPr>
              <a:t>Copyright</a:t>
            </a:r>
          </a:p>
          <a:p>
            <a:pPr marL="0" indent="1588" algn="ctr">
              <a:buNone/>
            </a:pPr>
            <a:r>
              <a:rPr lang="en-US" sz="2400" b="1" dirty="0">
                <a:latin typeface="Helvetica"/>
                <a:cs typeface="Helvetica"/>
              </a:rPr>
              <a:t>© 2018 National </a:t>
            </a:r>
            <a:r>
              <a:rPr lang="en-US" sz="2400" b="1" dirty="0" err="1">
                <a:latin typeface="Helvetica"/>
                <a:cs typeface="Helvetica"/>
              </a:rPr>
              <a:t>Gaucher</a:t>
            </a:r>
            <a:r>
              <a:rPr lang="en-US" sz="2400" b="1" dirty="0">
                <a:latin typeface="Helvetica"/>
                <a:cs typeface="Helvetica"/>
              </a:rPr>
              <a:t> Foundation, Inc. All rights reserved. </a:t>
            </a:r>
            <a:endParaRPr lang="en-US" altLang="en-US" sz="2400" dirty="0" smtClean="0">
              <a:latin typeface="Helvetica"/>
              <a:cs typeface="Helvetica"/>
            </a:endParaRPr>
          </a:p>
        </p:txBody>
      </p:sp>
    </p:spTree>
    <p:extLst>
      <p:ext uri="{BB962C8B-B14F-4D97-AF65-F5344CB8AC3E}">
        <p14:creationId xmlns:p14="http://schemas.microsoft.com/office/powerpoint/2010/main" val="32535201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609600" y="2064190"/>
            <a:ext cx="10972800" cy="3650810"/>
          </a:xfrm>
        </p:spPr>
        <p:txBody>
          <a:bodyPr/>
          <a:lstStyle/>
          <a:p>
            <a:pPr marL="0" indent="0">
              <a:buNone/>
            </a:pPr>
            <a:r>
              <a:rPr lang="en-US" sz="2400" dirty="0">
                <a:latin typeface="Helvetica"/>
                <a:cs typeface="Helvetica"/>
              </a:rPr>
              <a:t>This activity is intended for physicians that care for patients with </a:t>
            </a:r>
            <a:r>
              <a:rPr lang="en-US" sz="2400" dirty="0" err="1">
                <a:latin typeface="Helvetica"/>
                <a:cs typeface="Helvetica"/>
              </a:rPr>
              <a:t>Gaucher</a:t>
            </a:r>
            <a:r>
              <a:rPr lang="en-US" sz="2400" dirty="0">
                <a:latin typeface="Helvetica"/>
                <a:cs typeface="Helvetica"/>
              </a:rPr>
              <a:t> disease in </a:t>
            </a:r>
            <a:r>
              <a:rPr lang="en-US" sz="2400" dirty="0" err="1">
                <a:latin typeface="Helvetica"/>
                <a:cs typeface="Helvetica"/>
              </a:rPr>
              <a:t>Gaucher</a:t>
            </a:r>
            <a:r>
              <a:rPr lang="en-US" sz="2400" dirty="0">
                <a:latin typeface="Helvetica"/>
                <a:cs typeface="Helvetica"/>
              </a:rPr>
              <a:t> specialized treatment centers or who are interested in learning about </a:t>
            </a:r>
            <a:r>
              <a:rPr lang="en-US" sz="2400" dirty="0" err="1">
                <a:latin typeface="Helvetica"/>
                <a:cs typeface="Helvetica"/>
              </a:rPr>
              <a:t>Gaucher</a:t>
            </a:r>
            <a:r>
              <a:rPr lang="en-US" sz="2400" dirty="0">
                <a:latin typeface="Helvetica"/>
                <a:cs typeface="Helvetica"/>
              </a:rPr>
              <a:t> disease Type 1, including primary care physicians, internists, gastroenterologists, neurologists, hematologists, </a:t>
            </a:r>
            <a:r>
              <a:rPr lang="en-US" sz="2400" dirty="0" err="1">
                <a:latin typeface="Helvetica"/>
                <a:cs typeface="Helvetica"/>
              </a:rPr>
              <a:t>hepatologists</a:t>
            </a:r>
            <a:r>
              <a:rPr lang="en-US" sz="2400" dirty="0">
                <a:latin typeface="Helvetica"/>
                <a:cs typeface="Helvetica"/>
              </a:rPr>
              <a:t>, geneticists, oncologists, orthopedists, pain specialists, cardiologists, pulmonologists, obstetricians/gynecologists, and pediatricians.</a:t>
            </a:r>
          </a:p>
        </p:txBody>
      </p:sp>
      <p:sp>
        <p:nvSpPr>
          <p:cNvPr id="8195" name="Text Box 3"/>
          <p:cNvSpPr txBox="1">
            <a:spLocks noChangeArrowheads="1"/>
          </p:cNvSpPr>
          <p:nvPr/>
        </p:nvSpPr>
        <p:spPr bwMode="auto">
          <a:xfrm>
            <a:off x="609600" y="1143000"/>
            <a:ext cx="10972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600" b="1" cap="all" dirty="0">
                <a:solidFill>
                  <a:srgbClr val="52C5D8"/>
                </a:solidFill>
                <a:latin typeface="Helvetica"/>
                <a:cs typeface="Helvetica"/>
              </a:rPr>
              <a:t>Target Audience</a:t>
            </a:r>
          </a:p>
        </p:txBody>
      </p:sp>
    </p:spTree>
    <p:extLst>
      <p:ext uri="{BB962C8B-B14F-4D97-AF65-F5344CB8AC3E}">
        <p14:creationId xmlns:p14="http://schemas.microsoft.com/office/powerpoint/2010/main" val="361336606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2882" y="1161107"/>
            <a:ext cx="10972800" cy="579438"/>
          </a:xfrm>
        </p:spPr>
        <p:txBody>
          <a:bodyPr>
            <a:noAutofit/>
          </a:bodyPr>
          <a:lstStyle/>
          <a:p>
            <a:pPr algn="ctr" eaLnBrk="1" hangingPunct="1"/>
            <a:r>
              <a:rPr lang="en-US" altLang="en-US" sz="3600" b="1" dirty="0" smtClean="0">
                <a:solidFill>
                  <a:srgbClr val="52C5D8"/>
                </a:solidFill>
                <a:latin typeface="Helvetica"/>
                <a:cs typeface="Helvetica"/>
              </a:rPr>
              <a:t>LEARNING OBJECTIVITES</a:t>
            </a:r>
          </a:p>
        </p:txBody>
      </p:sp>
      <p:sp>
        <p:nvSpPr>
          <p:cNvPr id="4099" name="Rectangle 3"/>
          <p:cNvSpPr>
            <a:spLocks noGrp="1" noChangeArrowheads="1"/>
          </p:cNvSpPr>
          <p:nvPr>
            <p:ph type="body" idx="1"/>
          </p:nvPr>
        </p:nvSpPr>
        <p:spPr>
          <a:xfrm>
            <a:off x="609600" y="1901228"/>
            <a:ext cx="10972800" cy="4224935"/>
          </a:xfrm>
        </p:spPr>
        <p:txBody>
          <a:bodyPr rtlCol="0">
            <a:normAutofit/>
          </a:bodyPr>
          <a:lstStyle/>
          <a:p>
            <a:pPr marL="0" indent="0">
              <a:buNone/>
            </a:pPr>
            <a:r>
              <a:rPr lang="en-US" sz="2400" dirty="0" smtClean="0">
                <a:latin typeface="Helvetica"/>
                <a:cs typeface="Helvetica"/>
              </a:rPr>
              <a:t>Upon </a:t>
            </a:r>
            <a:r>
              <a:rPr lang="en-US" sz="2400" dirty="0">
                <a:latin typeface="Helvetica"/>
                <a:cs typeface="Helvetica"/>
              </a:rPr>
              <a:t>completion, participants should be able to:</a:t>
            </a:r>
          </a:p>
          <a:p>
            <a:pPr lvl="0"/>
            <a:r>
              <a:rPr lang="en-US" sz="2400" dirty="0">
                <a:latin typeface="Helvetica"/>
                <a:cs typeface="Helvetica"/>
              </a:rPr>
              <a:t>Review updates to the recommendations for screening for GD</a:t>
            </a:r>
          </a:p>
          <a:p>
            <a:pPr lvl="0"/>
            <a:r>
              <a:rPr lang="en-US" sz="2400" dirty="0">
                <a:latin typeface="Helvetica"/>
                <a:cs typeface="Helvetica"/>
              </a:rPr>
              <a:t>Identify patients at risk of GD through genetic counseling</a:t>
            </a:r>
          </a:p>
          <a:p>
            <a:pPr lvl="0"/>
            <a:r>
              <a:rPr lang="en-US" sz="2400" dirty="0">
                <a:latin typeface="Helvetica"/>
                <a:cs typeface="Helvetica"/>
              </a:rPr>
              <a:t>Determine appropriate timing of genetic testing for GD </a:t>
            </a:r>
          </a:p>
          <a:p>
            <a:pPr lvl="0"/>
            <a:r>
              <a:rPr lang="en-US" sz="2400" dirty="0">
                <a:latin typeface="Helvetica"/>
                <a:cs typeface="Helvetica"/>
              </a:rPr>
              <a:t>Differentiate clinical symptoms of GD1 over other subtypes</a:t>
            </a:r>
          </a:p>
          <a:p>
            <a:pPr lvl="0"/>
            <a:r>
              <a:rPr lang="en-US" sz="2400" dirty="0">
                <a:latin typeface="Helvetica"/>
                <a:cs typeface="Helvetica"/>
              </a:rPr>
              <a:t>Evaluate changes in symptoms over the course of GD1</a:t>
            </a:r>
          </a:p>
          <a:p>
            <a:r>
              <a:rPr lang="en-US" sz="2400" dirty="0">
                <a:latin typeface="Helvetica"/>
                <a:cs typeface="Helvetica"/>
              </a:rPr>
              <a:t>List the diagnostic tools critical for identification of GD1 </a:t>
            </a:r>
            <a:r>
              <a:rPr lang="en-US" sz="2400" dirty="0" smtClean="0">
                <a:latin typeface="Helvetica"/>
                <a:cs typeface="Helvetica"/>
              </a:rPr>
              <a:t>symptoms</a:t>
            </a:r>
            <a:endParaRPr lang="en-US" sz="2400" dirty="0">
              <a:latin typeface="Helvetica"/>
              <a:cs typeface="Helvetica"/>
            </a:endParaRPr>
          </a:p>
        </p:txBody>
      </p:sp>
    </p:spTree>
    <p:extLst>
      <p:ext uri="{BB962C8B-B14F-4D97-AF65-F5344CB8AC3E}">
        <p14:creationId xmlns:p14="http://schemas.microsoft.com/office/powerpoint/2010/main" val="326582529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2882" y="1161107"/>
            <a:ext cx="10972800" cy="579438"/>
          </a:xfrm>
        </p:spPr>
        <p:txBody>
          <a:bodyPr>
            <a:noAutofit/>
          </a:bodyPr>
          <a:lstStyle/>
          <a:p>
            <a:pPr algn="ctr" eaLnBrk="1" hangingPunct="1"/>
            <a:r>
              <a:rPr lang="en-US" altLang="en-US" sz="3600" b="1" dirty="0" smtClean="0">
                <a:solidFill>
                  <a:srgbClr val="52C5D8"/>
                </a:solidFill>
                <a:latin typeface="Helvetica"/>
                <a:cs typeface="Helvetica"/>
              </a:rPr>
              <a:t>LEARNING OBJECTIVES CONT.</a:t>
            </a:r>
          </a:p>
        </p:txBody>
      </p:sp>
      <p:sp>
        <p:nvSpPr>
          <p:cNvPr id="4099" name="Rectangle 3"/>
          <p:cNvSpPr>
            <a:spLocks noGrp="1" noChangeArrowheads="1"/>
          </p:cNvSpPr>
          <p:nvPr>
            <p:ph type="body" idx="1"/>
          </p:nvPr>
        </p:nvSpPr>
        <p:spPr>
          <a:xfrm>
            <a:off x="609600" y="1901228"/>
            <a:ext cx="10972800" cy="4224935"/>
          </a:xfrm>
        </p:spPr>
        <p:txBody>
          <a:bodyPr rtlCol="0">
            <a:normAutofit/>
          </a:bodyPr>
          <a:lstStyle/>
          <a:p>
            <a:pPr lvl="0"/>
            <a:r>
              <a:rPr lang="en-US" sz="2000" dirty="0">
                <a:latin typeface="Helvetica"/>
                <a:cs typeface="Helvetica"/>
              </a:rPr>
              <a:t>Identify early and late symptoms associated with GD1</a:t>
            </a:r>
          </a:p>
          <a:p>
            <a:pPr lvl="0"/>
            <a:r>
              <a:rPr lang="en-US" sz="2000" dirty="0">
                <a:latin typeface="Helvetica"/>
                <a:cs typeface="Helvetica"/>
              </a:rPr>
              <a:t>Understand the implications of early treatment intervention for GD1 in children and adults</a:t>
            </a:r>
          </a:p>
          <a:p>
            <a:pPr lvl="0"/>
            <a:r>
              <a:rPr lang="en-US" sz="2000" dirty="0">
                <a:latin typeface="Helvetica"/>
                <a:cs typeface="Helvetica"/>
              </a:rPr>
              <a:t>Describe outcomes of the latest clinical trials on early treatment initiation for GD1 in children and adults</a:t>
            </a:r>
          </a:p>
          <a:p>
            <a:pPr lvl="0"/>
            <a:r>
              <a:rPr lang="en-US" sz="2000" dirty="0">
                <a:latin typeface="Helvetica"/>
                <a:cs typeface="Helvetica"/>
              </a:rPr>
              <a:t>Determine appropriate timing as to when to initiate GD1 therapy based on disease progression </a:t>
            </a:r>
          </a:p>
          <a:p>
            <a:pPr lvl="0"/>
            <a:r>
              <a:rPr lang="en-US" sz="2000" dirty="0">
                <a:latin typeface="Helvetica"/>
                <a:cs typeface="Helvetica"/>
              </a:rPr>
              <a:t>Discuss the importance of newborn screening for GD</a:t>
            </a:r>
          </a:p>
          <a:p>
            <a:pPr lvl="0"/>
            <a:r>
              <a:rPr lang="en-US" sz="2000" dirty="0">
                <a:latin typeface="Helvetica"/>
                <a:cs typeface="Helvetica"/>
              </a:rPr>
              <a:t>Implement steps to discuss with patients who are planning on having a baby</a:t>
            </a:r>
          </a:p>
          <a:p>
            <a:pPr lvl="0"/>
            <a:r>
              <a:rPr lang="en-US" sz="2000" dirty="0">
                <a:latin typeface="Helvetica"/>
                <a:cs typeface="Helvetica"/>
              </a:rPr>
              <a:t>Discuss key points of GD1 in pregnancy</a:t>
            </a:r>
          </a:p>
          <a:p>
            <a:pPr lvl="0"/>
            <a:r>
              <a:rPr lang="en-US" sz="2000" dirty="0">
                <a:latin typeface="Helvetica"/>
                <a:cs typeface="Helvetica"/>
              </a:rPr>
              <a:t>Develop a plan for parents with a newborn diagnosed with GD1</a:t>
            </a:r>
          </a:p>
          <a:p>
            <a:pPr lvl="0"/>
            <a:r>
              <a:rPr lang="en-US" sz="2000" dirty="0">
                <a:latin typeface="Helvetica"/>
                <a:cs typeface="Helvetica"/>
              </a:rPr>
              <a:t>Assess cases for children and adults with </a:t>
            </a:r>
            <a:r>
              <a:rPr lang="en-US" sz="2000" dirty="0" smtClean="0">
                <a:latin typeface="Helvetica"/>
                <a:cs typeface="Helvetica"/>
              </a:rPr>
              <a:t>GD1</a:t>
            </a:r>
            <a:endParaRPr lang="en-US" sz="2000" dirty="0">
              <a:latin typeface="Helvetica"/>
              <a:cs typeface="Helvetica"/>
            </a:endParaRPr>
          </a:p>
        </p:txBody>
      </p:sp>
    </p:spTree>
    <p:extLst>
      <p:ext uri="{BB962C8B-B14F-4D97-AF65-F5344CB8AC3E}">
        <p14:creationId xmlns:p14="http://schemas.microsoft.com/office/powerpoint/2010/main" val="3732747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91815" y="1190134"/>
            <a:ext cx="10972800" cy="503238"/>
          </a:xfrm>
        </p:spPr>
        <p:txBody>
          <a:bodyPr>
            <a:noAutofit/>
          </a:bodyPr>
          <a:lstStyle/>
          <a:p>
            <a:pPr algn="ctr" eaLnBrk="1" hangingPunct="1"/>
            <a:r>
              <a:rPr lang="en-US" altLang="en-US" sz="3600" b="1" cap="all" dirty="0" smtClean="0">
                <a:solidFill>
                  <a:srgbClr val="52C5D8"/>
                </a:solidFill>
                <a:latin typeface="Helvetica"/>
                <a:cs typeface="Helvetica"/>
              </a:rPr>
              <a:t>Statement of Need</a:t>
            </a:r>
          </a:p>
        </p:txBody>
      </p:sp>
      <p:sp>
        <p:nvSpPr>
          <p:cNvPr id="23555" name="Rectangle 3"/>
          <p:cNvSpPr>
            <a:spLocks noGrp="1" noChangeArrowheads="1"/>
          </p:cNvSpPr>
          <p:nvPr>
            <p:ph type="body" idx="1"/>
          </p:nvPr>
        </p:nvSpPr>
        <p:spPr>
          <a:xfrm>
            <a:off x="609600" y="1809946"/>
            <a:ext cx="10972800" cy="4722829"/>
          </a:xfrm>
        </p:spPr>
        <p:txBody>
          <a:bodyPr>
            <a:noAutofit/>
          </a:bodyPr>
          <a:lstStyle/>
          <a:p>
            <a:pPr marL="0" indent="0">
              <a:buNone/>
            </a:pPr>
            <a:r>
              <a:rPr lang="en-US" sz="1500" dirty="0" err="1">
                <a:latin typeface="Helvetica"/>
                <a:cs typeface="Helvetica"/>
              </a:rPr>
              <a:t>Gaucher</a:t>
            </a:r>
            <a:r>
              <a:rPr lang="en-US" sz="1500" dirty="0">
                <a:latin typeface="Helvetica"/>
                <a:cs typeface="Helvetica"/>
              </a:rPr>
              <a:t> disease (GD) is one of the most common lysosomal storage disorders with an estimated incidence of 1:40,000-60,000 in the general population with the highest frequency seen among the Ashkenazi Jewish population (1:800).</a:t>
            </a:r>
          </a:p>
          <a:p>
            <a:pPr marL="0" indent="0">
              <a:buNone/>
            </a:pPr>
            <a:r>
              <a:rPr lang="en-US" sz="1500" dirty="0">
                <a:latin typeface="Helvetica"/>
                <a:cs typeface="Helvetica"/>
              </a:rPr>
              <a:t> </a:t>
            </a:r>
          </a:p>
          <a:p>
            <a:pPr marL="0" indent="0">
              <a:buNone/>
            </a:pPr>
            <a:r>
              <a:rPr lang="en-US" sz="1500" dirty="0">
                <a:latin typeface="Helvetica"/>
                <a:cs typeface="Helvetica"/>
              </a:rPr>
              <a:t>The presentation of </a:t>
            </a:r>
            <a:r>
              <a:rPr lang="en-US" sz="1500" dirty="0" err="1">
                <a:latin typeface="Helvetica"/>
                <a:cs typeface="Helvetica"/>
              </a:rPr>
              <a:t>Gaucher’s</a:t>
            </a:r>
            <a:r>
              <a:rPr lang="en-US" sz="1500" dirty="0">
                <a:latin typeface="Helvetica"/>
                <a:cs typeface="Helvetica"/>
              </a:rPr>
              <a:t> disease (GD) is extremely variable, with type 1 (GD1) being the most prevalent. Patients may present as early as infancy to as late as the eighth decade of life. In addition, there is substantial variability in organ involvement and disease progression. In general, patients with GD1 can present with hepatomegaly, splenomegaly, anemia, thrombocytopenia, and bone disease.</a:t>
            </a:r>
          </a:p>
          <a:p>
            <a:pPr marL="0" indent="0">
              <a:buNone/>
            </a:pPr>
            <a:r>
              <a:rPr lang="en-US" sz="1500" dirty="0">
                <a:latin typeface="Helvetica"/>
                <a:cs typeface="Helvetica"/>
              </a:rPr>
              <a:t> </a:t>
            </a:r>
          </a:p>
          <a:p>
            <a:pPr marL="0" indent="0">
              <a:buNone/>
            </a:pPr>
            <a:r>
              <a:rPr lang="en-US" sz="1500" dirty="0">
                <a:latin typeface="Helvetica"/>
                <a:cs typeface="Helvetica"/>
              </a:rPr>
              <a:t>Once a GD1 diagnosis is suspected, confirmation is done through genetic testing. Due to GD1’s high degree of clinical variability, it is difficult to predict disease progression and even more challenging to determine when to initiate treatment.  Therefore, GD1 management requires an individually tailored multidisciplinary evaluation and monitoring. It is also important to counsel patients who have GD or are carriers about family planning.</a:t>
            </a:r>
          </a:p>
          <a:p>
            <a:pPr marL="0" indent="0">
              <a:buNone/>
            </a:pPr>
            <a:r>
              <a:rPr lang="en-US" sz="1500" dirty="0">
                <a:latin typeface="Helvetica"/>
                <a:cs typeface="Helvetica"/>
              </a:rPr>
              <a:t> </a:t>
            </a:r>
          </a:p>
          <a:p>
            <a:pPr marL="0" indent="0">
              <a:buNone/>
            </a:pPr>
            <a:r>
              <a:rPr lang="en-US" sz="1500" dirty="0">
                <a:latin typeface="Helvetica"/>
                <a:cs typeface="Helvetica"/>
              </a:rPr>
              <a:t>This CME accredited session will provide expert insight into GD1 management including diagnosis, monitoring GD1 progression, early treatment initiation, counseling patients on family planning and the importance of prenatal and newborn screening. Clinicians will improve their knowledge of the variable presentation of GD1 in children, adolescents and adults in order to facilitate earlier diagnosis and determine appropriate management.  Clinicians will understand that importance of genetic testing, prenatal and newborn screening.  Clinicians will recognize the importance of counseling patients with GD1 who are planning on starting a family.  Finally, expert faculty will discuss GD1 cases studies in children, adolescents, and adults</a:t>
            </a:r>
            <a:r>
              <a:rPr lang="en-US" sz="1500" dirty="0" smtClean="0">
                <a:latin typeface="Helvetica"/>
                <a:cs typeface="Helvetica"/>
              </a:rPr>
              <a:t>.</a:t>
            </a:r>
            <a:endParaRPr lang="en-US" altLang="en-US" sz="1500" dirty="0" smtClean="0">
              <a:latin typeface="Helvetica"/>
              <a:cs typeface="Helvetica"/>
            </a:endParaRPr>
          </a:p>
        </p:txBody>
      </p:sp>
    </p:spTree>
    <p:extLst>
      <p:ext uri="{BB962C8B-B14F-4D97-AF65-F5344CB8AC3E}">
        <p14:creationId xmlns:p14="http://schemas.microsoft.com/office/powerpoint/2010/main" val="106516371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1152427"/>
            <a:ext cx="10515600" cy="623888"/>
          </a:xfrm>
        </p:spPr>
        <p:txBody>
          <a:bodyPr>
            <a:noAutofit/>
          </a:bodyPr>
          <a:lstStyle/>
          <a:p>
            <a:pPr algn="ctr" eaLnBrk="1" hangingPunct="1"/>
            <a:r>
              <a:rPr lang="en-US" altLang="en-US" sz="3600" b="1" cap="all" dirty="0" smtClean="0">
                <a:solidFill>
                  <a:srgbClr val="52C5D8"/>
                </a:solidFill>
                <a:latin typeface="Helvetica"/>
                <a:cs typeface="Helvetica"/>
              </a:rPr>
              <a:t>To Claim Your CME Credit</a:t>
            </a:r>
          </a:p>
        </p:txBody>
      </p:sp>
      <p:sp>
        <p:nvSpPr>
          <p:cNvPr id="10243" name="Rectangle 3"/>
          <p:cNvSpPr>
            <a:spLocks noGrp="1" noChangeArrowheads="1"/>
          </p:cNvSpPr>
          <p:nvPr>
            <p:ph type="body" idx="1"/>
          </p:nvPr>
        </p:nvSpPr>
        <p:spPr>
          <a:xfrm>
            <a:off x="609600" y="2046083"/>
            <a:ext cx="10972800" cy="4308680"/>
          </a:xfrm>
        </p:spPr>
        <p:txBody>
          <a:bodyPr>
            <a:normAutofit fontScale="85000" lnSpcReduction="20000"/>
          </a:bodyPr>
          <a:lstStyle/>
          <a:p>
            <a:pPr marL="0" indent="0" algn="ctr">
              <a:buNone/>
            </a:pPr>
            <a:r>
              <a:rPr lang="en-US" sz="2400" dirty="0">
                <a:latin typeface="Helvetica"/>
                <a:cs typeface="Helvetica"/>
              </a:rPr>
              <a:t>To receive credit, read the introductory CME material, attend the meeting, and complete the evaluation and attestation online. </a:t>
            </a:r>
          </a:p>
          <a:p>
            <a:pPr marL="0" indent="0" algn="ctr">
              <a:buNone/>
            </a:pPr>
            <a:r>
              <a:rPr lang="en-US" sz="2400" dirty="0">
                <a:latin typeface="Helvetica"/>
                <a:cs typeface="Helvetica"/>
              </a:rPr>
              <a:t> </a:t>
            </a:r>
          </a:p>
          <a:p>
            <a:pPr marL="0" indent="0" algn="ctr">
              <a:buNone/>
            </a:pPr>
            <a:r>
              <a:rPr lang="en-US" sz="2400" b="1" dirty="0">
                <a:latin typeface="Helvetica"/>
                <a:cs typeface="Helvetica"/>
              </a:rPr>
              <a:t>Participants must complete the evaluation and attestation within 60 days of participation.</a:t>
            </a:r>
            <a:endParaRPr lang="en-US" sz="2400" dirty="0">
              <a:latin typeface="Helvetica"/>
              <a:cs typeface="Helvetica"/>
            </a:endParaRPr>
          </a:p>
          <a:p>
            <a:pPr marL="0" indent="0" algn="ctr">
              <a:buNone/>
            </a:pPr>
            <a:r>
              <a:rPr lang="en-US" sz="2400" dirty="0">
                <a:latin typeface="Helvetica"/>
                <a:cs typeface="Helvetica"/>
              </a:rPr>
              <a:t> </a:t>
            </a:r>
          </a:p>
          <a:p>
            <a:pPr marL="0" indent="0" algn="ctr">
              <a:buNone/>
            </a:pPr>
            <a:r>
              <a:rPr lang="en-US" sz="2400" dirty="0">
                <a:latin typeface="Helvetica"/>
                <a:cs typeface="Helvetica"/>
              </a:rPr>
              <a:t>To evaluate this activity, claim credit, and download your certificate, please visit</a:t>
            </a:r>
            <a:r>
              <a:rPr lang="en-US" sz="2400" dirty="0" smtClean="0">
                <a:latin typeface="Helvetica"/>
                <a:cs typeface="Helvetica"/>
              </a:rPr>
              <a:t>:</a:t>
            </a:r>
          </a:p>
          <a:p>
            <a:pPr marL="0" indent="0" algn="ctr">
              <a:buNone/>
            </a:pPr>
            <a:r>
              <a:rPr lang="en-US" sz="2400" u="sng" dirty="0" smtClean="0">
                <a:latin typeface="Helvetica"/>
                <a:cs typeface="Helvetica"/>
                <a:hlinkClick r:id="rId2"/>
              </a:rPr>
              <a:t>www.Med-IQ.com/a1162</a:t>
            </a:r>
            <a:r>
              <a:rPr lang="en-US" sz="2400" dirty="0" smtClean="0">
                <a:latin typeface="Helvetica"/>
                <a:cs typeface="Helvetica"/>
              </a:rPr>
              <a:t> </a:t>
            </a:r>
            <a:r>
              <a:rPr lang="en-US" sz="2400" dirty="0">
                <a:latin typeface="Helvetica"/>
                <a:cs typeface="Helvetica"/>
              </a:rPr>
              <a:t>and click on the “Get Credit” button.</a:t>
            </a:r>
          </a:p>
          <a:p>
            <a:pPr marL="0" indent="0" algn="ctr">
              <a:buNone/>
            </a:pPr>
            <a:r>
              <a:rPr lang="en-US" sz="2400" dirty="0">
                <a:latin typeface="Helvetica"/>
                <a:cs typeface="Helvetica"/>
              </a:rPr>
              <a:t> </a:t>
            </a:r>
          </a:p>
          <a:p>
            <a:pPr marL="0" indent="0" algn="ctr">
              <a:buNone/>
            </a:pPr>
            <a:r>
              <a:rPr lang="en-US" sz="2400" dirty="0">
                <a:latin typeface="Helvetica"/>
                <a:cs typeface="Helvetica"/>
              </a:rPr>
              <a:t>Log in using your Med-IQ username and password or create a new account. When prompted, choose your workshop location and use the access code below.</a:t>
            </a:r>
          </a:p>
          <a:p>
            <a:pPr marL="0" indent="0" algn="ctr">
              <a:buNone/>
            </a:pPr>
            <a:r>
              <a:rPr lang="en-US" sz="2400" dirty="0">
                <a:latin typeface="Helvetica"/>
                <a:cs typeface="Helvetica"/>
              </a:rPr>
              <a:t> </a:t>
            </a:r>
          </a:p>
          <a:p>
            <a:pPr marL="0" indent="0" algn="ctr">
              <a:buNone/>
            </a:pPr>
            <a:r>
              <a:rPr lang="en-US" sz="2400" b="1" dirty="0">
                <a:latin typeface="Helvetica"/>
                <a:cs typeface="Helvetica"/>
              </a:rPr>
              <a:t>GAU-18</a:t>
            </a:r>
            <a:endParaRPr lang="en-US" sz="2400" dirty="0">
              <a:latin typeface="Helvetica"/>
              <a:cs typeface="Helvetica"/>
            </a:endParaRPr>
          </a:p>
          <a:p>
            <a:pPr marL="0" indent="0" algn="ctr">
              <a:buNone/>
            </a:pPr>
            <a:r>
              <a:rPr lang="en-US" sz="2400" dirty="0">
                <a:latin typeface="Helvetica"/>
                <a:cs typeface="Helvetica"/>
              </a:rPr>
              <a:t> </a:t>
            </a:r>
          </a:p>
          <a:p>
            <a:pPr marL="0" indent="0" algn="ctr">
              <a:buNone/>
            </a:pPr>
            <a:r>
              <a:rPr lang="en-US" sz="2400" dirty="0">
                <a:latin typeface="Helvetica"/>
                <a:cs typeface="Helvetica"/>
              </a:rPr>
              <a:t>Complete your evaluations and click on the “Get Certificate” button to download your certificate!</a:t>
            </a:r>
          </a:p>
        </p:txBody>
      </p:sp>
    </p:spTree>
    <p:extLst>
      <p:ext uri="{BB962C8B-B14F-4D97-AF65-F5344CB8AC3E}">
        <p14:creationId xmlns:p14="http://schemas.microsoft.com/office/powerpoint/2010/main" val="11312656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609600" y="2064190"/>
            <a:ext cx="10972800" cy="4565210"/>
          </a:xfrm>
        </p:spPr>
        <p:txBody>
          <a:bodyPr rtlCol="0">
            <a:normAutofit/>
          </a:bodyPr>
          <a:lstStyle/>
          <a:p>
            <a:pPr marL="0" indent="3175" eaLnBrk="1" fontAlgn="auto" hangingPunct="1">
              <a:spcAft>
                <a:spcPts val="0"/>
              </a:spcAft>
              <a:buFontTx/>
              <a:buNone/>
              <a:defRPr/>
            </a:pPr>
            <a:r>
              <a:rPr lang="en-US" sz="2400" dirty="0">
                <a:latin typeface="Helvetica"/>
                <a:cs typeface="Helvetica"/>
              </a:rPr>
              <a:t>Med-IQ is accredited by the Accreditation Council for Continuing Medical Education (ACCME) to provide continuing medical education for physicians. </a:t>
            </a:r>
            <a:endParaRPr lang="en-US" sz="2400" dirty="0" smtClean="0">
              <a:latin typeface="Helvetica"/>
              <a:cs typeface="Helvetica"/>
            </a:endParaRPr>
          </a:p>
          <a:p>
            <a:pPr marL="0" indent="3175">
              <a:buNone/>
              <a:defRPr/>
            </a:pPr>
            <a:endParaRPr lang="en-US" sz="2400" dirty="0" smtClean="0">
              <a:latin typeface="Helvetica"/>
              <a:cs typeface="Helvetica"/>
            </a:endParaRPr>
          </a:p>
          <a:p>
            <a:pPr marL="0" indent="3175">
              <a:buNone/>
              <a:defRPr/>
            </a:pPr>
            <a:r>
              <a:rPr lang="en-US" sz="2400" dirty="0" smtClean="0">
                <a:latin typeface="Helvetica"/>
                <a:cs typeface="Helvetica"/>
              </a:rPr>
              <a:t>Med-IQ </a:t>
            </a:r>
            <a:r>
              <a:rPr lang="en-US" sz="2400" dirty="0">
                <a:latin typeface="Helvetica"/>
                <a:cs typeface="Helvetica"/>
              </a:rPr>
              <a:t>designates this live activity for a maximum of 4.5 </a:t>
            </a:r>
            <a:r>
              <a:rPr lang="en-US" sz="2400" i="1" dirty="0">
                <a:latin typeface="Helvetica"/>
                <a:cs typeface="Helvetica"/>
              </a:rPr>
              <a:t>AMA PRA Category 1 Credit</a:t>
            </a:r>
            <a:r>
              <a:rPr lang="en-US" sz="2400" dirty="0">
                <a:latin typeface="Helvetica"/>
                <a:cs typeface="Helvetica"/>
              </a:rPr>
              <a:t>s™. Physicians should claim only the credit commensurate with the extent of their participation in the activity.</a:t>
            </a:r>
          </a:p>
          <a:p>
            <a:pPr marL="0" indent="3175" eaLnBrk="1" fontAlgn="auto" hangingPunct="1">
              <a:spcAft>
                <a:spcPts val="0"/>
              </a:spcAft>
              <a:buFontTx/>
              <a:buNone/>
              <a:defRPr/>
            </a:pPr>
            <a:endParaRPr lang="en-US" sz="2400" dirty="0">
              <a:latin typeface="Calibri Light" panose="020F0302020204030204" pitchFamily="34" charset="0"/>
            </a:endParaRPr>
          </a:p>
        </p:txBody>
      </p:sp>
      <p:sp>
        <p:nvSpPr>
          <p:cNvPr id="11267" name="Text Box 3"/>
          <p:cNvSpPr txBox="1">
            <a:spLocks noChangeArrowheads="1"/>
          </p:cNvSpPr>
          <p:nvPr/>
        </p:nvSpPr>
        <p:spPr bwMode="auto">
          <a:xfrm>
            <a:off x="571500" y="1172065"/>
            <a:ext cx="11049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600" b="1" cap="all" dirty="0">
                <a:solidFill>
                  <a:srgbClr val="52C5D8"/>
                </a:solidFill>
                <a:latin typeface="Helvetica"/>
                <a:cs typeface="Helvetica"/>
              </a:rPr>
              <a:t>Accreditation / Designation </a:t>
            </a:r>
            <a:r>
              <a:rPr lang="en-US" altLang="en-US" sz="3600" b="1" cap="all" dirty="0" smtClean="0">
                <a:solidFill>
                  <a:srgbClr val="52C5D8"/>
                </a:solidFill>
                <a:latin typeface="Helvetica"/>
                <a:cs typeface="Helvetica"/>
              </a:rPr>
              <a:t>Statement</a:t>
            </a:r>
            <a:endParaRPr lang="en-US" altLang="en-US" sz="3600" b="1" cap="all" dirty="0">
              <a:solidFill>
                <a:srgbClr val="52C5D8"/>
              </a:solidFill>
              <a:latin typeface="Helvetica"/>
              <a:cs typeface="Helvetica"/>
            </a:endParaRPr>
          </a:p>
        </p:txBody>
      </p:sp>
    </p:spTree>
    <p:extLst>
      <p:ext uri="{BB962C8B-B14F-4D97-AF65-F5344CB8AC3E}">
        <p14:creationId xmlns:p14="http://schemas.microsoft.com/office/powerpoint/2010/main" val="7662268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609600" y="2046082"/>
            <a:ext cx="5470689" cy="4496120"/>
          </a:xfrm>
        </p:spPr>
        <p:txBody>
          <a:bodyPr rtlCol="0">
            <a:normAutofit fontScale="92500" lnSpcReduction="10000"/>
          </a:bodyPr>
          <a:lstStyle/>
          <a:p>
            <a:pPr marL="0" indent="0">
              <a:buNone/>
            </a:pPr>
            <a:r>
              <a:rPr lang="en-US" sz="2200" b="1" dirty="0">
                <a:latin typeface="Helvetica"/>
                <a:cs typeface="Helvetica"/>
              </a:rPr>
              <a:t>Neal J. Weinreb, MD </a:t>
            </a:r>
            <a:r>
              <a:rPr lang="en-US" sz="2200" i="1" dirty="0" smtClean="0">
                <a:latin typeface="Helvetica"/>
                <a:cs typeface="Helvetica"/>
              </a:rPr>
              <a:t>(Chair)</a:t>
            </a:r>
            <a:endParaRPr lang="en-US" sz="2200" i="1" dirty="0">
              <a:latin typeface="Helvetica"/>
              <a:cs typeface="Helvetica"/>
            </a:endParaRPr>
          </a:p>
          <a:p>
            <a:pPr marL="112713" indent="-112713">
              <a:buNone/>
            </a:pPr>
            <a:r>
              <a:rPr lang="en-US" sz="2200" dirty="0">
                <a:latin typeface="Helvetica"/>
                <a:cs typeface="Helvetica"/>
              </a:rPr>
              <a:t>Voluntary Associate Professor of Clinical Genetics and Medicine (Hematology) </a:t>
            </a:r>
          </a:p>
          <a:p>
            <a:pPr marL="0" indent="0">
              <a:buNone/>
            </a:pPr>
            <a:r>
              <a:rPr lang="en-US" sz="2200" dirty="0">
                <a:latin typeface="Helvetica"/>
                <a:cs typeface="Helvetica"/>
              </a:rPr>
              <a:t>Miller School of Medicine, University of Miami</a:t>
            </a:r>
          </a:p>
          <a:p>
            <a:pPr marL="0" indent="0">
              <a:buNone/>
            </a:pPr>
            <a:r>
              <a:rPr lang="en-US" sz="2200" dirty="0">
                <a:latin typeface="Helvetica"/>
                <a:cs typeface="Helvetica"/>
              </a:rPr>
              <a:t>Miami, FL</a:t>
            </a:r>
          </a:p>
          <a:p>
            <a:pPr marL="0" indent="0">
              <a:buNone/>
            </a:pPr>
            <a:r>
              <a:rPr lang="en-US" sz="2200" dirty="0">
                <a:latin typeface="Helvetica"/>
                <a:cs typeface="Helvetica"/>
              </a:rPr>
              <a:t> </a:t>
            </a:r>
            <a:endParaRPr lang="en-US" sz="2200" b="1" dirty="0">
              <a:latin typeface="Helvetica"/>
              <a:cs typeface="Helvetica"/>
            </a:endParaRPr>
          </a:p>
          <a:p>
            <a:pPr marL="0" indent="0">
              <a:buNone/>
            </a:pPr>
            <a:r>
              <a:rPr lang="en-US" sz="2200" b="1" dirty="0" err="1">
                <a:latin typeface="Helvetica"/>
                <a:cs typeface="Helvetica"/>
              </a:rPr>
              <a:t>Pramod</a:t>
            </a:r>
            <a:r>
              <a:rPr lang="en-US" sz="2200" b="1" dirty="0">
                <a:latin typeface="Helvetica"/>
                <a:cs typeface="Helvetica"/>
              </a:rPr>
              <a:t> K. Mistry, MBBS, PhD, FRCP</a:t>
            </a:r>
          </a:p>
          <a:p>
            <a:pPr marL="112713" indent="-112713">
              <a:buNone/>
            </a:pPr>
            <a:r>
              <a:rPr lang="en-US" sz="2200" dirty="0">
                <a:latin typeface="Helvetica"/>
                <a:cs typeface="Helvetica"/>
              </a:rPr>
              <a:t>Professor of Medicine, Pediatrics, and Cellular &amp; Molecular Physiology </a:t>
            </a:r>
          </a:p>
          <a:p>
            <a:pPr marL="112713" indent="-112713">
              <a:buNone/>
            </a:pPr>
            <a:r>
              <a:rPr lang="en-US" sz="2200" dirty="0">
                <a:latin typeface="Helvetica"/>
                <a:cs typeface="Helvetica"/>
              </a:rPr>
              <a:t>Department of Internal Medicine (Digestive Diseases)</a:t>
            </a:r>
          </a:p>
          <a:p>
            <a:pPr marL="0" indent="0">
              <a:buNone/>
            </a:pPr>
            <a:r>
              <a:rPr lang="en-US" sz="2200" dirty="0">
                <a:latin typeface="Helvetica"/>
                <a:cs typeface="Helvetica"/>
              </a:rPr>
              <a:t>Yale New Haven Hospital</a:t>
            </a:r>
          </a:p>
          <a:p>
            <a:pPr marL="0" indent="0">
              <a:buNone/>
            </a:pPr>
            <a:r>
              <a:rPr lang="en-US" sz="2200" dirty="0">
                <a:latin typeface="Helvetica"/>
                <a:cs typeface="Helvetica"/>
              </a:rPr>
              <a:t>New Haven, CT </a:t>
            </a:r>
          </a:p>
        </p:txBody>
      </p:sp>
      <p:sp>
        <p:nvSpPr>
          <p:cNvPr id="14339" name="Rectangle 4"/>
          <p:cNvSpPr>
            <a:spLocks noChangeArrowheads="1"/>
          </p:cNvSpPr>
          <p:nvPr/>
        </p:nvSpPr>
        <p:spPr bwMode="auto">
          <a:xfrm>
            <a:off x="543612" y="1190920"/>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eaLnBrk="1" hangingPunct="1">
              <a:lnSpc>
                <a:spcPct val="80000"/>
              </a:lnSpc>
              <a:spcBef>
                <a:spcPct val="20000"/>
              </a:spcBef>
              <a:buFontTx/>
              <a:buNone/>
            </a:pPr>
            <a:r>
              <a:rPr lang="en-US" altLang="en-US" sz="3600" b="1" dirty="0" smtClean="0">
                <a:solidFill>
                  <a:srgbClr val="52C5D8"/>
                </a:solidFill>
                <a:latin typeface="Helvetica"/>
                <a:cs typeface="Helvetica"/>
              </a:rPr>
              <a:t>FACULTY</a:t>
            </a:r>
            <a:endParaRPr lang="en-US" altLang="en-US" sz="3600" b="1" dirty="0">
              <a:solidFill>
                <a:srgbClr val="52C5D8"/>
              </a:solidFill>
              <a:latin typeface="Helvetica"/>
              <a:cs typeface="Helvetica"/>
            </a:endParaRPr>
          </a:p>
        </p:txBody>
      </p:sp>
      <p:sp>
        <p:nvSpPr>
          <p:cNvPr id="4" name="Rectangle 3"/>
          <p:cNvSpPr txBox="1">
            <a:spLocks noChangeArrowheads="1"/>
          </p:cNvSpPr>
          <p:nvPr/>
        </p:nvSpPr>
        <p:spPr>
          <a:xfrm>
            <a:off x="6030012" y="2076399"/>
            <a:ext cx="5470689" cy="449612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a:latin typeface="Helvetica"/>
                <a:cs typeface="Helvetica"/>
              </a:rPr>
              <a:t>Heather Lau, MD, MS</a:t>
            </a:r>
          </a:p>
          <a:p>
            <a:pPr marL="112713" indent="-112713">
              <a:buNone/>
            </a:pPr>
            <a:r>
              <a:rPr lang="en-US" sz="2000" dirty="0">
                <a:latin typeface="Helvetica"/>
                <a:cs typeface="Helvetica"/>
              </a:rPr>
              <a:t>Director, Lysosomal Storage Disease Program; Associate Director, Division of </a:t>
            </a:r>
            <a:r>
              <a:rPr lang="en-US" sz="2000" dirty="0" err="1">
                <a:latin typeface="Helvetica"/>
                <a:cs typeface="Helvetica"/>
              </a:rPr>
              <a:t>Neurogenetics</a:t>
            </a:r>
            <a:endParaRPr lang="en-US" sz="2000" dirty="0">
              <a:latin typeface="Helvetica"/>
              <a:cs typeface="Helvetica"/>
            </a:endParaRPr>
          </a:p>
          <a:p>
            <a:pPr marL="0" indent="0">
              <a:buNone/>
            </a:pPr>
            <a:r>
              <a:rPr lang="en-US" sz="2000" dirty="0">
                <a:latin typeface="Helvetica"/>
                <a:cs typeface="Helvetica"/>
              </a:rPr>
              <a:t>Assistant Professor, Department of Neurology</a:t>
            </a:r>
          </a:p>
          <a:p>
            <a:pPr marL="0" indent="0">
              <a:buNone/>
            </a:pPr>
            <a:r>
              <a:rPr lang="en-US" sz="2000" dirty="0">
                <a:latin typeface="Helvetica"/>
                <a:cs typeface="Helvetica"/>
              </a:rPr>
              <a:t>New York University School of Medicine</a:t>
            </a:r>
          </a:p>
          <a:p>
            <a:pPr marL="0" indent="0">
              <a:buNone/>
            </a:pPr>
            <a:r>
              <a:rPr lang="en-US" sz="2000" dirty="0">
                <a:latin typeface="Helvetica"/>
                <a:cs typeface="Helvetica"/>
              </a:rPr>
              <a:t>New York, NY </a:t>
            </a:r>
          </a:p>
          <a:p>
            <a:pPr marL="0" indent="0">
              <a:buNone/>
            </a:pPr>
            <a:r>
              <a:rPr lang="en-US" sz="2000" dirty="0">
                <a:latin typeface="Helvetica"/>
                <a:cs typeface="Helvetica"/>
              </a:rPr>
              <a:t> </a:t>
            </a:r>
          </a:p>
          <a:p>
            <a:pPr marL="0" indent="0">
              <a:buNone/>
            </a:pPr>
            <a:r>
              <a:rPr lang="en-US" sz="2000" b="1" dirty="0">
                <a:latin typeface="Helvetica"/>
                <a:cs typeface="Helvetica"/>
              </a:rPr>
              <a:t>Manisha Balwani, MD</a:t>
            </a:r>
          </a:p>
          <a:p>
            <a:pPr marL="112713" indent="-112713">
              <a:buNone/>
            </a:pPr>
            <a:r>
              <a:rPr lang="en-US" sz="2000" dirty="0">
                <a:latin typeface="Helvetica"/>
                <a:cs typeface="Helvetica"/>
              </a:rPr>
              <a:t>Associate Professor, Genetics and Genomic Sciences </a:t>
            </a:r>
          </a:p>
          <a:p>
            <a:pPr marL="0" indent="0">
              <a:buNone/>
            </a:pPr>
            <a:r>
              <a:rPr lang="en-US" sz="2000" dirty="0">
                <a:latin typeface="Helvetica"/>
                <a:cs typeface="Helvetica"/>
              </a:rPr>
              <a:t>Icahn School of Medicine at Mount Sinai </a:t>
            </a:r>
          </a:p>
          <a:p>
            <a:pPr marL="0" indent="0">
              <a:buNone/>
            </a:pPr>
            <a:r>
              <a:rPr lang="en-US" sz="2000" dirty="0">
                <a:latin typeface="Helvetica"/>
                <a:cs typeface="Helvetica"/>
              </a:rPr>
              <a:t>Division of Medical Genetics</a:t>
            </a:r>
          </a:p>
          <a:p>
            <a:pPr marL="0" indent="0">
              <a:buNone/>
            </a:pPr>
            <a:r>
              <a:rPr lang="en-US" sz="2000" dirty="0">
                <a:latin typeface="Helvetica"/>
                <a:cs typeface="Helvetica"/>
              </a:rPr>
              <a:t>New York, </a:t>
            </a:r>
            <a:r>
              <a:rPr lang="en-US" sz="2000" dirty="0" smtClean="0">
                <a:latin typeface="Helvetica"/>
                <a:cs typeface="Helvetica"/>
              </a:rPr>
              <a:t>NY</a:t>
            </a:r>
            <a:endParaRPr lang="en-US" sz="2000" dirty="0">
              <a:latin typeface="Helvetica"/>
              <a:cs typeface="Helvetica"/>
            </a:endParaRPr>
          </a:p>
        </p:txBody>
      </p:sp>
    </p:spTree>
    <p:extLst>
      <p:ext uri="{BB962C8B-B14F-4D97-AF65-F5344CB8AC3E}">
        <p14:creationId xmlns:p14="http://schemas.microsoft.com/office/powerpoint/2010/main" val="42526758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6E1E612916161418866E778646E6AAF" ma:contentTypeVersion="0" ma:contentTypeDescription="Create a new document." ma:contentTypeScope="" ma:versionID="92bd157df9acbd445002efbf0e417af6">
  <xsd:schema xmlns:xsd="http://www.w3.org/2001/XMLSchema" xmlns:xs="http://www.w3.org/2001/XMLSchema" xmlns:p="http://schemas.microsoft.com/office/2006/metadata/properties" xmlns:ns2="f6716fb0-4f57-44fb-9376-0945cf2b1ed3" targetNamespace="http://schemas.microsoft.com/office/2006/metadata/properties" ma:root="true" ma:fieldsID="29365339db7179f5ec09371f58b0f739" ns2:_="">
    <xsd:import namespace="f6716fb0-4f57-44fb-9376-0945cf2b1ed3"/>
    <xsd:element name="properties">
      <xsd:complexType>
        <xsd:sequence>
          <xsd:element name="documentManagement">
            <xsd:complexType>
              <xsd:all>
                <xsd:element ref="ns2:Specialties" minOccurs="0"/>
                <xsd:element ref="ns2:TherapeuticAre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716fb0-4f57-44fb-9376-0945cf2b1ed3" elementFormDefault="qualified">
    <xsd:import namespace="http://schemas.microsoft.com/office/2006/documentManagement/types"/>
    <xsd:import namespace="http://schemas.microsoft.com/office/infopath/2007/PartnerControls"/>
    <xsd:element name="Specialties" ma:index="8" nillable="true" ma:displayName="Specialty" ma:description="This is the specialty area that this is focused on." ma:list="{b742a3ec-8510-4f5a-8f47-13eacfdf73c4}" ma:internalName="Specialties" ma:showField="Title" ma:web="f6716fb0-4f57-44fb-9376-0945cf2b1ed3">
      <xsd:complexType>
        <xsd:complexContent>
          <xsd:extension base="dms:MultiChoiceLookup">
            <xsd:sequence>
              <xsd:element name="Value" type="dms:Lookup" maxOccurs="unbounded" minOccurs="0" nillable="true"/>
            </xsd:sequence>
          </xsd:extension>
        </xsd:complexContent>
      </xsd:complexType>
    </xsd:element>
    <xsd:element name="TherapeuticArea" ma:index="9" nillable="true" ma:displayName="Therapeutic Area" ma:list="{4592d4a7-c540-4187-9e40-0205ea599b58}" ma:internalName="TherapeuticArea" ma:showField="Title" ma:web="f6716fb0-4f57-44fb-9376-0945cf2b1e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pecialties xmlns="f6716fb0-4f57-44fb-9376-0945cf2b1ed3"/>
    <TherapeuticArea xmlns="f6716fb0-4f57-44fb-9376-0945cf2b1ed3"/>
  </documentManagement>
</p:properties>
</file>

<file path=customXml/itemProps1.xml><?xml version="1.0" encoding="utf-8"?>
<ds:datastoreItem xmlns:ds="http://schemas.openxmlformats.org/officeDocument/2006/customXml" ds:itemID="{F7E3EF91-3F9B-4EF5-B694-AF2489917361}">
  <ds:schemaRefs>
    <ds:schemaRef ds:uri="http://schemas.microsoft.com/sharepoint/v3/contenttype/forms"/>
  </ds:schemaRefs>
</ds:datastoreItem>
</file>

<file path=customXml/itemProps2.xml><?xml version="1.0" encoding="utf-8"?>
<ds:datastoreItem xmlns:ds="http://schemas.openxmlformats.org/officeDocument/2006/customXml" ds:itemID="{569C574E-2B59-47D6-8343-A91263BBC4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716fb0-4f57-44fb-9376-0945cf2b1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2189B2-D81A-4FF7-9446-9812566B47B1}">
  <ds:schemaRefs>
    <ds:schemaRef ds:uri="http://schemas.openxmlformats.org/package/2006/metadata/core-properties"/>
    <ds:schemaRef ds:uri="http://schemas.microsoft.com/office/2006/documentManagement/types"/>
    <ds:schemaRef ds:uri="http://purl.org/dc/dcmitype/"/>
    <ds:schemaRef ds:uri="http://www.w3.org/XML/1998/namespace"/>
    <ds:schemaRef ds:uri="http://purl.org/dc/elements/1.1/"/>
    <ds:schemaRef ds:uri="f6716fb0-4f57-44fb-9376-0945cf2b1ed3"/>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111</TotalTime>
  <Words>1259</Words>
  <Application>Microsoft Macintosh PowerPoint</Application>
  <PresentationFormat>Custom</PresentationFormat>
  <Paragraphs>190</Paragraphs>
  <Slides>20</Slides>
  <Notes>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ACTIVITY OVERVIEW</vt:lpstr>
      <vt:lpstr>PowerPoint Presentation</vt:lpstr>
      <vt:lpstr>LEARNING OBJECTIVITES</vt:lpstr>
      <vt:lpstr>LEARNING OBJECTIVES CONT.</vt:lpstr>
      <vt:lpstr>Statement of Need</vt:lpstr>
      <vt:lpstr>To Claim Your CME Credit</vt:lpstr>
      <vt:lpstr>PowerPoint Presentation</vt:lpstr>
      <vt:lpstr>PowerPoint Presentation</vt:lpstr>
      <vt:lpstr>PowerPoint Presentation</vt:lpstr>
      <vt:lpstr>PowerPoint Presentation</vt:lpstr>
      <vt:lpstr>DISCLOSURE POLICY</vt:lpstr>
      <vt:lpstr>DISCLOSURE STATEMENT</vt:lpstr>
      <vt:lpstr>Disclosure Statements</vt:lpstr>
      <vt:lpstr>Disclosure Statements cont.</vt:lpstr>
      <vt:lpstr>Disclosure Statements cont.</vt:lpstr>
      <vt:lpstr>Statement of Evidence-Based Content</vt:lpstr>
      <vt:lpstr>Privacy and Confidentiality</vt:lpstr>
      <vt:lpstr>Contact Information</vt:lpstr>
      <vt:lpstr>Acknowledgment of Commercial Support</vt:lpstr>
    </vt:vector>
  </TitlesOfParts>
  <Company>Ignite: Action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Sicherman</dc:creator>
  <cp:lastModifiedBy>Sarah Sicherman</cp:lastModifiedBy>
  <cp:revision>10</cp:revision>
  <dcterms:created xsi:type="dcterms:W3CDTF">2018-09-12T14:58:04Z</dcterms:created>
  <dcterms:modified xsi:type="dcterms:W3CDTF">2018-10-12T20:41:50Z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0x010100C6E1E612916161418866E778646E6AAF</vt:lpwstr>
  </property>
</Properties>
</file>